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57" r:id="rId3"/>
    <p:sldId id="260" r:id="rId4"/>
    <p:sldId id="261" r:id="rId5"/>
    <p:sldId id="264" r:id="rId6"/>
    <p:sldId id="265" r:id="rId7"/>
    <p:sldId id="266" r:id="rId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97"/>
    <p:restoredTop sz="94697"/>
  </p:normalViewPr>
  <p:slideViewPr>
    <p:cSldViewPr snapToGrid="0" snapToObjects="1">
      <p:cViewPr varScale="1">
        <p:scale>
          <a:sx n="108" d="100"/>
          <a:sy n="108" d="100"/>
        </p:scale>
        <p:origin x="3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18FB-136B-EC4A-9C16-D54222891FC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BDBF5372-FC36-8C41-8475-877142B309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2A376E54-411F-3C40-82EF-3B7F0A368AAF}"/>
              </a:ext>
            </a:extLst>
          </p:cNvPr>
          <p:cNvSpPr>
            <a:spLocks noGrp="1"/>
          </p:cNvSpPr>
          <p:nvPr>
            <p:ph type="dt" sz="half" idx="10"/>
          </p:nvPr>
        </p:nvSpPr>
        <p:spPr/>
        <p:txBody>
          <a:bodyPr/>
          <a:lstStyle/>
          <a:p>
            <a:fld id="{CC2A5A14-F314-A245-B409-6FDAE8444EC9}" type="datetimeFigureOut">
              <a:rPr lang="en-DE" smtClean="0"/>
              <a:t>23.04.20</a:t>
            </a:fld>
            <a:endParaRPr lang="en-DE"/>
          </a:p>
        </p:txBody>
      </p:sp>
      <p:sp>
        <p:nvSpPr>
          <p:cNvPr id="5" name="Footer Placeholder 4">
            <a:extLst>
              <a:ext uri="{FF2B5EF4-FFF2-40B4-BE49-F238E27FC236}">
                <a16:creationId xmlns:a16="http://schemas.microsoft.com/office/drawing/2014/main" id="{FFC6763A-BEB3-D342-AFE2-256C1C3D1DB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CBADE67-FEBD-E14E-9F1A-38C3DDFBA568}"/>
              </a:ext>
            </a:extLst>
          </p:cNvPr>
          <p:cNvSpPr>
            <a:spLocks noGrp="1"/>
          </p:cNvSpPr>
          <p:nvPr>
            <p:ph type="sldNum" sz="quarter" idx="12"/>
          </p:nvPr>
        </p:nvSpPr>
        <p:spPr/>
        <p:txBody>
          <a:bodyPr/>
          <a:lstStyle/>
          <a:p>
            <a:fld id="{D279CAC2-66AC-5A48-A6B1-7EFA8DCFE672}" type="slidenum">
              <a:rPr lang="en-DE" smtClean="0"/>
              <a:t>‹#›</a:t>
            </a:fld>
            <a:endParaRPr lang="en-DE"/>
          </a:p>
        </p:txBody>
      </p:sp>
    </p:spTree>
    <p:extLst>
      <p:ext uri="{BB962C8B-B14F-4D97-AF65-F5344CB8AC3E}">
        <p14:creationId xmlns:p14="http://schemas.microsoft.com/office/powerpoint/2010/main" val="2865840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1678-C8D5-8A4C-AE5D-370D14B65A37}"/>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690625DB-B709-7A4D-927C-BDA5BBF9E0A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B6DA7E26-2035-2949-83AE-89AC4E9C2147}"/>
              </a:ext>
            </a:extLst>
          </p:cNvPr>
          <p:cNvSpPr>
            <a:spLocks noGrp="1"/>
          </p:cNvSpPr>
          <p:nvPr>
            <p:ph type="dt" sz="half" idx="10"/>
          </p:nvPr>
        </p:nvSpPr>
        <p:spPr/>
        <p:txBody>
          <a:bodyPr/>
          <a:lstStyle/>
          <a:p>
            <a:fld id="{CC2A5A14-F314-A245-B409-6FDAE8444EC9}" type="datetimeFigureOut">
              <a:rPr lang="en-DE" smtClean="0"/>
              <a:t>23.04.20</a:t>
            </a:fld>
            <a:endParaRPr lang="en-DE"/>
          </a:p>
        </p:txBody>
      </p:sp>
      <p:sp>
        <p:nvSpPr>
          <p:cNvPr id="5" name="Footer Placeholder 4">
            <a:extLst>
              <a:ext uri="{FF2B5EF4-FFF2-40B4-BE49-F238E27FC236}">
                <a16:creationId xmlns:a16="http://schemas.microsoft.com/office/drawing/2014/main" id="{8869B871-E6AC-B148-8789-544E25EB4DA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A0FD47C-AA9D-6949-AF3C-54D6468CB3A9}"/>
              </a:ext>
            </a:extLst>
          </p:cNvPr>
          <p:cNvSpPr>
            <a:spLocks noGrp="1"/>
          </p:cNvSpPr>
          <p:nvPr>
            <p:ph type="sldNum" sz="quarter" idx="12"/>
          </p:nvPr>
        </p:nvSpPr>
        <p:spPr/>
        <p:txBody>
          <a:bodyPr/>
          <a:lstStyle/>
          <a:p>
            <a:fld id="{D279CAC2-66AC-5A48-A6B1-7EFA8DCFE672}" type="slidenum">
              <a:rPr lang="en-DE" smtClean="0"/>
              <a:t>‹#›</a:t>
            </a:fld>
            <a:endParaRPr lang="en-DE"/>
          </a:p>
        </p:txBody>
      </p:sp>
    </p:spTree>
    <p:extLst>
      <p:ext uri="{BB962C8B-B14F-4D97-AF65-F5344CB8AC3E}">
        <p14:creationId xmlns:p14="http://schemas.microsoft.com/office/powerpoint/2010/main" val="554058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C59EE0-EA65-B343-A780-C566FBD75B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B68B7128-C5E8-F34A-A4E0-E55568C39AC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5FA4169-9F43-EF48-819C-F0869CF9DEFF}"/>
              </a:ext>
            </a:extLst>
          </p:cNvPr>
          <p:cNvSpPr>
            <a:spLocks noGrp="1"/>
          </p:cNvSpPr>
          <p:nvPr>
            <p:ph type="dt" sz="half" idx="10"/>
          </p:nvPr>
        </p:nvSpPr>
        <p:spPr/>
        <p:txBody>
          <a:bodyPr/>
          <a:lstStyle/>
          <a:p>
            <a:fld id="{CC2A5A14-F314-A245-B409-6FDAE8444EC9}" type="datetimeFigureOut">
              <a:rPr lang="en-DE" smtClean="0"/>
              <a:t>23.04.20</a:t>
            </a:fld>
            <a:endParaRPr lang="en-DE"/>
          </a:p>
        </p:txBody>
      </p:sp>
      <p:sp>
        <p:nvSpPr>
          <p:cNvPr id="5" name="Footer Placeholder 4">
            <a:extLst>
              <a:ext uri="{FF2B5EF4-FFF2-40B4-BE49-F238E27FC236}">
                <a16:creationId xmlns:a16="http://schemas.microsoft.com/office/drawing/2014/main" id="{26710E57-94BC-5649-84C1-6640CDD33C3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B8A4817-54C2-874A-AC70-266E4245D995}"/>
              </a:ext>
            </a:extLst>
          </p:cNvPr>
          <p:cNvSpPr>
            <a:spLocks noGrp="1"/>
          </p:cNvSpPr>
          <p:nvPr>
            <p:ph type="sldNum" sz="quarter" idx="12"/>
          </p:nvPr>
        </p:nvSpPr>
        <p:spPr/>
        <p:txBody>
          <a:bodyPr/>
          <a:lstStyle/>
          <a:p>
            <a:fld id="{D279CAC2-66AC-5A48-A6B1-7EFA8DCFE672}" type="slidenum">
              <a:rPr lang="en-DE" smtClean="0"/>
              <a:t>‹#›</a:t>
            </a:fld>
            <a:endParaRPr lang="en-DE"/>
          </a:p>
        </p:txBody>
      </p:sp>
    </p:spTree>
    <p:extLst>
      <p:ext uri="{BB962C8B-B14F-4D97-AF65-F5344CB8AC3E}">
        <p14:creationId xmlns:p14="http://schemas.microsoft.com/office/powerpoint/2010/main" val="1602828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5965-0302-2448-8B78-4884406DE381}"/>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566B2482-0AB3-A24B-A0F1-641C51C4CF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EF9D1D8-4CF6-2246-A9E9-1654E12011C3}"/>
              </a:ext>
            </a:extLst>
          </p:cNvPr>
          <p:cNvSpPr>
            <a:spLocks noGrp="1"/>
          </p:cNvSpPr>
          <p:nvPr>
            <p:ph type="dt" sz="half" idx="10"/>
          </p:nvPr>
        </p:nvSpPr>
        <p:spPr/>
        <p:txBody>
          <a:bodyPr/>
          <a:lstStyle/>
          <a:p>
            <a:fld id="{CC2A5A14-F314-A245-B409-6FDAE8444EC9}" type="datetimeFigureOut">
              <a:rPr lang="en-DE" smtClean="0"/>
              <a:t>23.04.20</a:t>
            </a:fld>
            <a:endParaRPr lang="en-DE"/>
          </a:p>
        </p:txBody>
      </p:sp>
      <p:sp>
        <p:nvSpPr>
          <p:cNvPr id="5" name="Footer Placeholder 4">
            <a:extLst>
              <a:ext uri="{FF2B5EF4-FFF2-40B4-BE49-F238E27FC236}">
                <a16:creationId xmlns:a16="http://schemas.microsoft.com/office/drawing/2014/main" id="{2DB31907-9BFE-CC4C-9500-05487EE7BDB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073F9BC-433A-A641-8803-08478530A68D}"/>
              </a:ext>
            </a:extLst>
          </p:cNvPr>
          <p:cNvSpPr>
            <a:spLocks noGrp="1"/>
          </p:cNvSpPr>
          <p:nvPr>
            <p:ph type="sldNum" sz="quarter" idx="12"/>
          </p:nvPr>
        </p:nvSpPr>
        <p:spPr/>
        <p:txBody>
          <a:bodyPr/>
          <a:lstStyle/>
          <a:p>
            <a:fld id="{D279CAC2-66AC-5A48-A6B1-7EFA8DCFE672}" type="slidenum">
              <a:rPr lang="en-DE" smtClean="0"/>
              <a:t>‹#›</a:t>
            </a:fld>
            <a:endParaRPr lang="en-DE"/>
          </a:p>
        </p:txBody>
      </p:sp>
    </p:spTree>
    <p:extLst>
      <p:ext uri="{BB962C8B-B14F-4D97-AF65-F5344CB8AC3E}">
        <p14:creationId xmlns:p14="http://schemas.microsoft.com/office/powerpoint/2010/main" val="2502164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7CA8-9370-BC4A-8E75-EF40D47FE80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04340456-9985-3049-B9B6-D5DCACF879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2359C20-740F-B04C-B6EB-7F3818CAB1FD}"/>
              </a:ext>
            </a:extLst>
          </p:cNvPr>
          <p:cNvSpPr>
            <a:spLocks noGrp="1"/>
          </p:cNvSpPr>
          <p:nvPr>
            <p:ph type="dt" sz="half" idx="10"/>
          </p:nvPr>
        </p:nvSpPr>
        <p:spPr/>
        <p:txBody>
          <a:bodyPr/>
          <a:lstStyle/>
          <a:p>
            <a:fld id="{CC2A5A14-F314-A245-B409-6FDAE8444EC9}" type="datetimeFigureOut">
              <a:rPr lang="en-DE" smtClean="0"/>
              <a:t>23.04.20</a:t>
            </a:fld>
            <a:endParaRPr lang="en-DE"/>
          </a:p>
        </p:txBody>
      </p:sp>
      <p:sp>
        <p:nvSpPr>
          <p:cNvPr id="5" name="Footer Placeholder 4">
            <a:extLst>
              <a:ext uri="{FF2B5EF4-FFF2-40B4-BE49-F238E27FC236}">
                <a16:creationId xmlns:a16="http://schemas.microsoft.com/office/drawing/2014/main" id="{80BBC291-6517-6D45-9E5B-533F5F1A217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AEE46AA-90DE-AE43-80C9-3A17CE670F45}"/>
              </a:ext>
            </a:extLst>
          </p:cNvPr>
          <p:cNvSpPr>
            <a:spLocks noGrp="1"/>
          </p:cNvSpPr>
          <p:nvPr>
            <p:ph type="sldNum" sz="quarter" idx="12"/>
          </p:nvPr>
        </p:nvSpPr>
        <p:spPr/>
        <p:txBody>
          <a:bodyPr/>
          <a:lstStyle/>
          <a:p>
            <a:fld id="{D279CAC2-66AC-5A48-A6B1-7EFA8DCFE672}" type="slidenum">
              <a:rPr lang="en-DE" smtClean="0"/>
              <a:t>‹#›</a:t>
            </a:fld>
            <a:endParaRPr lang="en-DE"/>
          </a:p>
        </p:txBody>
      </p:sp>
    </p:spTree>
    <p:extLst>
      <p:ext uri="{BB962C8B-B14F-4D97-AF65-F5344CB8AC3E}">
        <p14:creationId xmlns:p14="http://schemas.microsoft.com/office/powerpoint/2010/main" val="3035280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9553-E7D4-3647-87E1-239EF35A6AB4}"/>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5138633-669C-BF40-910E-C766E151ACC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10B41115-D8D3-004E-A8AC-83D93D2C16B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9AF92D40-0B53-2240-8EB6-13FFB2E0F730}"/>
              </a:ext>
            </a:extLst>
          </p:cNvPr>
          <p:cNvSpPr>
            <a:spLocks noGrp="1"/>
          </p:cNvSpPr>
          <p:nvPr>
            <p:ph type="dt" sz="half" idx="10"/>
          </p:nvPr>
        </p:nvSpPr>
        <p:spPr/>
        <p:txBody>
          <a:bodyPr/>
          <a:lstStyle/>
          <a:p>
            <a:fld id="{CC2A5A14-F314-A245-B409-6FDAE8444EC9}" type="datetimeFigureOut">
              <a:rPr lang="en-DE" smtClean="0"/>
              <a:t>23.04.20</a:t>
            </a:fld>
            <a:endParaRPr lang="en-DE"/>
          </a:p>
        </p:txBody>
      </p:sp>
      <p:sp>
        <p:nvSpPr>
          <p:cNvPr id="6" name="Footer Placeholder 5">
            <a:extLst>
              <a:ext uri="{FF2B5EF4-FFF2-40B4-BE49-F238E27FC236}">
                <a16:creationId xmlns:a16="http://schemas.microsoft.com/office/drawing/2014/main" id="{DFC7684D-C8C4-D447-8688-429E22BFB6E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1DB3D35-47E7-E044-B594-83F166E41D17}"/>
              </a:ext>
            </a:extLst>
          </p:cNvPr>
          <p:cNvSpPr>
            <a:spLocks noGrp="1"/>
          </p:cNvSpPr>
          <p:nvPr>
            <p:ph type="sldNum" sz="quarter" idx="12"/>
          </p:nvPr>
        </p:nvSpPr>
        <p:spPr/>
        <p:txBody>
          <a:bodyPr/>
          <a:lstStyle/>
          <a:p>
            <a:fld id="{D279CAC2-66AC-5A48-A6B1-7EFA8DCFE672}" type="slidenum">
              <a:rPr lang="en-DE" smtClean="0"/>
              <a:t>‹#›</a:t>
            </a:fld>
            <a:endParaRPr lang="en-DE"/>
          </a:p>
        </p:txBody>
      </p:sp>
    </p:spTree>
    <p:extLst>
      <p:ext uri="{BB962C8B-B14F-4D97-AF65-F5344CB8AC3E}">
        <p14:creationId xmlns:p14="http://schemas.microsoft.com/office/powerpoint/2010/main" val="3112722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8B6D-6BF2-E64F-9264-DE5A6E3EFB8F}"/>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E26C936-C4C3-BE41-B6B1-FA4CCB687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29E1E17-6FA8-1546-B16F-FD9D4AC61AA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5F8A7921-31F7-AE4B-8CB9-DC5028B9E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4A9C442-CE34-2747-A4E9-42A1D0D6FFC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7C76804D-AE26-7C4A-A6BC-38935280C35A}"/>
              </a:ext>
            </a:extLst>
          </p:cNvPr>
          <p:cNvSpPr>
            <a:spLocks noGrp="1"/>
          </p:cNvSpPr>
          <p:nvPr>
            <p:ph type="dt" sz="half" idx="10"/>
          </p:nvPr>
        </p:nvSpPr>
        <p:spPr/>
        <p:txBody>
          <a:bodyPr/>
          <a:lstStyle/>
          <a:p>
            <a:fld id="{CC2A5A14-F314-A245-B409-6FDAE8444EC9}" type="datetimeFigureOut">
              <a:rPr lang="en-DE" smtClean="0"/>
              <a:t>23.04.20</a:t>
            </a:fld>
            <a:endParaRPr lang="en-DE"/>
          </a:p>
        </p:txBody>
      </p:sp>
      <p:sp>
        <p:nvSpPr>
          <p:cNvPr id="8" name="Footer Placeholder 7">
            <a:extLst>
              <a:ext uri="{FF2B5EF4-FFF2-40B4-BE49-F238E27FC236}">
                <a16:creationId xmlns:a16="http://schemas.microsoft.com/office/drawing/2014/main" id="{E4046337-8E34-4643-BE1E-74BEA4A3E011}"/>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1CA7BEDD-1B95-A042-BB45-71463CD94491}"/>
              </a:ext>
            </a:extLst>
          </p:cNvPr>
          <p:cNvSpPr>
            <a:spLocks noGrp="1"/>
          </p:cNvSpPr>
          <p:nvPr>
            <p:ph type="sldNum" sz="quarter" idx="12"/>
          </p:nvPr>
        </p:nvSpPr>
        <p:spPr/>
        <p:txBody>
          <a:bodyPr/>
          <a:lstStyle/>
          <a:p>
            <a:fld id="{D279CAC2-66AC-5A48-A6B1-7EFA8DCFE672}" type="slidenum">
              <a:rPr lang="en-DE" smtClean="0"/>
              <a:t>‹#›</a:t>
            </a:fld>
            <a:endParaRPr lang="en-DE"/>
          </a:p>
        </p:txBody>
      </p:sp>
    </p:spTree>
    <p:extLst>
      <p:ext uri="{BB962C8B-B14F-4D97-AF65-F5344CB8AC3E}">
        <p14:creationId xmlns:p14="http://schemas.microsoft.com/office/powerpoint/2010/main" val="1808690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44B2-3D3C-034A-926B-8680001468E2}"/>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9A1E24BB-71BC-ED46-8AB7-FAC1A5130086}"/>
              </a:ext>
            </a:extLst>
          </p:cNvPr>
          <p:cNvSpPr>
            <a:spLocks noGrp="1"/>
          </p:cNvSpPr>
          <p:nvPr>
            <p:ph type="dt" sz="half" idx="10"/>
          </p:nvPr>
        </p:nvSpPr>
        <p:spPr/>
        <p:txBody>
          <a:bodyPr/>
          <a:lstStyle/>
          <a:p>
            <a:fld id="{CC2A5A14-F314-A245-B409-6FDAE8444EC9}" type="datetimeFigureOut">
              <a:rPr lang="en-DE" smtClean="0"/>
              <a:t>23.04.20</a:t>
            </a:fld>
            <a:endParaRPr lang="en-DE"/>
          </a:p>
        </p:txBody>
      </p:sp>
      <p:sp>
        <p:nvSpPr>
          <p:cNvPr id="4" name="Footer Placeholder 3">
            <a:extLst>
              <a:ext uri="{FF2B5EF4-FFF2-40B4-BE49-F238E27FC236}">
                <a16:creationId xmlns:a16="http://schemas.microsoft.com/office/drawing/2014/main" id="{8B35006D-3554-1B4E-A826-FD88F5FBE374}"/>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85FBF5A-8BD4-9249-831F-908F602FB805}"/>
              </a:ext>
            </a:extLst>
          </p:cNvPr>
          <p:cNvSpPr>
            <a:spLocks noGrp="1"/>
          </p:cNvSpPr>
          <p:nvPr>
            <p:ph type="sldNum" sz="quarter" idx="12"/>
          </p:nvPr>
        </p:nvSpPr>
        <p:spPr/>
        <p:txBody>
          <a:bodyPr/>
          <a:lstStyle/>
          <a:p>
            <a:fld id="{D279CAC2-66AC-5A48-A6B1-7EFA8DCFE672}" type="slidenum">
              <a:rPr lang="en-DE" smtClean="0"/>
              <a:t>‹#›</a:t>
            </a:fld>
            <a:endParaRPr lang="en-DE"/>
          </a:p>
        </p:txBody>
      </p:sp>
    </p:spTree>
    <p:extLst>
      <p:ext uri="{BB962C8B-B14F-4D97-AF65-F5344CB8AC3E}">
        <p14:creationId xmlns:p14="http://schemas.microsoft.com/office/powerpoint/2010/main" val="4148958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A34D27-67DE-F34B-9838-347CA1EB06FB}"/>
              </a:ext>
            </a:extLst>
          </p:cNvPr>
          <p:cNvSpPr>
            <a:spLocks noGrp="1"/>
          </p:cNvSpPr>
          <p:nvPr>
            <p:ph type="dt" sz="half" idx="10"/>
          </p:nvPr>
        </p:nvSpPr>
        <p:spPr/>
        <p:txBody>
          <a:bodyPr/>
          <a:lstStyle/>
          <a:p>
            <a:fld id="{CC2A5A14-F314-A245-B409-6FDAE8444EC9}" type="datetimeFigureOut">
              <a:rPr lang="en-DE" smtClean="0"/>
              <a:t>23.04.20</a:t>
            </a:fld>
            <a:endParaRPr lang="en-DE"/>
          </a:p>
        </p:txBody>
      </p:sp>
      <p:sp>
        <p:nvSpPr>
          <p:cNvPr id="3" name="Footer Placeholder 2">
            <a:extLst>
              <a:ext uri="{FF2B5EF4-FFF2-40B4-BE49-F238E27FC236}">
                <a16:creationId xmlns:a16="http://schemas.microsoft.com/office/drawing/2014/main" id="{71740B04-CCCB-C945-8E6E-A98E288CAD3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11086BBB-A340-A746-A793-DB8130AE8B4E}"/>
              </a:ext>
            </a:extLst>
          </p:cNvPr>
          <p:cNvSpPr>
            <a:spLocks noGrp="1"/>
          </p:cNvSpPr>
          <p:nvPr>
            <p:ph type="sldNum" sz="quarter" idx="12"/>
          </p:nvPr>
        </p:nvSpPr>
        <p:spPr/>
        <p:txBody>
          <a:bodyPr/>
          <a:lstStyle/>
          <a:p>
            <a:fld id="{D279CAC2-66AC-5A48-A6B1-7EFA8DCFE672}" type="slidenum">
              <a:rPr lang="en-DE" smtClean="0"/>
              <a:t>‹#›</a:t>
            </a:fld>
            <a:endParaRPr lang="en-DE"/>
          </a:p>
        </p:txBody>
      </p:sp>
    </p:spTree>
    <p:extLst>
      <p:ext uri="{BB962C8B-B14F-4D97-AF65-F5344CB8AC3E}">
        <p14:creationId xmlns:p14="http://schemas.microsoft.com/office/powerpoint/2010/main" val="37441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1B19-E2A2-F040-9637-3B148803CB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C6D2CC9C-8ADE-3F49-A282-AC3E936F2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E60FD0CB-750D-9443-901C-28E3AB5BF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80256A-BEDF-2B49-9508-3BC98476D751}"/>
              </a:ext>
            </a:extLst>
          </p:cNvPr>
          <p:cNvSpPr>
            <a:spLocks noGrp="1"/>
          </p:cNvSpPr>
          <p:nvPr>
            <p:ph type="dt" sz="half" idx="10"/>
          </p:nvPr>
        </p:nvSpPr>
        <p:spPr/>
        <p:txBody>
          <a:bodyPr/>
          <a:lstStyle/>
          <a:p>
            <a:fld id="{CC2A5A14-F314-A245-B409-6FDAE8444EC9}" type="datetimeFigureOut">
              <a:rPr lang="en-DE" smtClean="0"/>
              <a:t>23.04.20</a:t>
            </a:fld>
            <a:endParaRPr lang="en-DE"/>
          </a:p>
        </p:txBody>
      </p:sp>
      <p:sp>
        <p:nvSpPr>
          <p:cNvPr id="6" name="Footer Placeholder 5">
            <a:extLst>
              <a:ext uri="{FF2B5EF4-FFF2-40B4-BE49-F238E27FC236}">
                <a16:creationId xmlns:a16="http://schemas.microsoft.com/office/drawing/2014/main" id="{20578ECF-C6E0-1849-909E-C755631F478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1FC14AE-5FD1-C54C-9DE6-94B2E4B9DBC7}"/>
              </a:ext>
            </a:extLst>
          </p:cNvPr>
          <p:cNvSpPr>
            <a:spLocks noGrp="1"/>
          </p:cNvSpPr>
          <p:nvPr>
            <p:ph type="sldNum" sz="quarter" idx="12"/>
          </p:nvPr>
        </p:nvSpPr>
        <p:spPr/>
        <p:txBody>
          <a:bodyPr/>
          <a:lstStyle/>
          <a:p>
            <a:fld id="{D279CAC2-66AC-5A48-A6B1-7EFA8DCFE672}" type="slidenum">
              <a:rPr lang="en-DE" smtClean="0"/>
              <a:t>‹#›</a:t>
            </a:fld>
            <a:endParaRPr lang="en-DE"/>
          </a:p>
        </p:txBody>
      </p:sp>
    </p:spTree>
    <p:extLst>
      <p:ext uri="{BB962C8B-B14F-4D97-AF65-F5344CB8AC3E}">
        <p14:creationId xmlns:p14="http://schemas.microsoft.com/office/powerpoint/2010/main" val="682058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9D25-4A97-0A4D-A5B7-8D28CFE469A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E2B7F2FB-4D74-6540-B8C7-37C310AFD0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2181CD48-E74B-0A4F-93AA-BDA75F0241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D6237D-1F83-9D40-B41B-95895853BD04}"/>
              </a:ext>
            </a:extLst>
          </p:cNvPr>
          <p:cNvSpPr>
            <a:spLocks noGrp="1"/>
          </p:cNvSpPr>
          <p:nvPr>
            <p:ph type="dt" sz="half" idx="10"/>
          </p:nvPr>
        </p:nvSpPr>
        <p:spPr/>
        <p:txBody>
          <a:bodyPr/>
          <a:lstStyle/>
          <a:p>
            <a:fld id="{CC2A5A14-F314-A245-B409-6FDAE8444EC9}" type="datetimeFigureOut">
              <a:rPr lang="en-DE" smtClean="0"/>
              <a:t>23.04.20</a:t>
            </a:fld>
            <a:endParaRPr lang="en-DE"/>
          </a:p>
        </p:txBody>
      </p:sp>
      <p:sp>
        <p:nvSpPr>
          <p:cNvPr id="6" name="Footer Placeholder 5">
            <a:extLst>
              <a:ext uri="{FF2B5EF4-FFF2-40B4-BE49-F238E27FC236}">
                <a16:creationId xmlns:a16="http://schemas.microsoft.com/office/drawing/2014/main" id="{A364ED7D-AD93-BF47-9159-9B9A329635A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B545E7A-64E0-3E4C-9DEB-9D48632CDD87}"/>
              </a:ext>
            </a:extLst>
          </p:cNvPr>
          <p:cNvSpPr>
            <a:spLocks noGrp="1"/>
          </p:cNvSpPr>
          <p:nvPr>
            <p:ph type="sldNum" sz="quarter" idx="12"/>
          </p:nvPr>
        </p:nvSpPr>
        <p:spPr/>
        <p:txBody>
          <a:bodyPr/>
          <a:lstStyle/>
          <a:p>
            <a:fld id="{D279CAC2-66AC-5A48-A6B1-7EFA8DCFE672}" type="slidenum">
              <a:rPr lang="en-DE" smtClean="0"/>
              <a:t>‹#›</a:t>
            </a:fld>
            <a:endParaRPr lang="en-DE"/>
          </a:p>
        </p:txBody>
      </p:sp>
    </p:spTree>
    <p:extLst>
      <p:ext uri="{BB962C8B-B14F-4D97-AF65-F5344CB8AC3E}">
        <p14:creationId xmlns:p14="http://schemas.microsoft.com/office/powerpoint/2010/main" val="2171522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774327-2AA9-8B47-8284-C8B426E1F5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2E2994F6-F382-514D-B44B-5C120AFCA9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8101F76E-D01A-7146-98CA-2B9C4AD42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A5A14-F314-A245-B409-6FDAE8444EC9}" type="datetimeFigureOut">
              <a:rPr lang="en-DE" smtClean="0"/>
              <a:t>23.04.20</a:t>
            </a:fld>
            <a:endParaRPr lang="en-DE"/>
          </a:p>
        </p:txBody>
      </p:sp>
      <p:sp>
        <p:nvSpPr>
          <p:cNvPr id="5" name="Footer Placeholder 4">
            <a:extLst>
              <a:ext uri="{FF2B5EF4-FFF2-40B4-BE49-F238E27FC236}">
                <a16:creationId xmlns:a16="http://schemas.microsoft.com/office/drawing/2014/main" id="{E4306DB5-955C-F54B-8506-81AB93936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141CAAF5-518F-104E-A1BE-17A8B5850A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9CAC2-66AC-5A48-A6B1-7EFA8DCFE672}" type="slidenum">
              <a:rPr lang="en-DE" smtClean="0"/>
              <a:t>‹#›</a:t>
            </a:fld>
            <a:endParaRPr lang="en-DE"/>
          </a:p>
        </p:txBody>
      </p:sp>
    </p:spTree>
    <p:extLst>
      <p:ext uri="{BB962C8B-B14F-4D97-AF65-F5344CB8AC3E}">
        <p14:creationId xmlns:p14="http://schemas.microsoft.com/office/powerpoint/2010/main" val="2390187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xd.adobe.com/view/a6dc5bf3-e0e7-4e2a-4f7f-8b7712644d80-d0ed/" TargetMode="Externa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hyperlink" Target="https://www.behance.net/gallery/91137435/Vela-My-UX-Project" TargetMode="External"/><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525942-7CFC-144D-BAF3-8BCA56D515CA}"/>
              </a:ext>
            </a:extLst>
          </p:cNvPr>
          <p:cNvSpPr>
            <a:spLocks noGrp="1"/>
          </p:cNvSpPr>
          <p:nvPr>
            <p:ph idx="1"/>
          </p:nvPr>
        </p:nvSpPr>
        <p:spPr>
          <a:xfrm>
            <a:off x="3834741" y="607240"/>
            <a:ext cx="7802088" cy="3596626"/>
          </a:xfrm>
        </p:spPr>
        <p:txBody>
          <a:bodyPr vert="horz" lIns="91440" tIns="45720" rIns="91440" bIns="45720" rtlCol="0">
            <a:normAutofit/>
          </a:bodyPr>
          <a:lstStyle/>
          <a:p>
            <a:pPr marL="0" indent="0">
              <a:buNone/>
            </a:pPr>
            <a:r>
              <a:rPr lang="en-DE" sz="1600" dirty="0">
                <a:latin typeface="Gujarati MT" pitchFamily="2" charset="0"/>
                <a:ea typeface="Roboto" panose="02000000000000000000" pitchFamily="2" charset="0"/>
                <a:cs typeface="Gujarati MT" pitchFamily="2" charset="0"/>
              </a:rPr>
              <a:t>My name is Namita Bhatt. I am a Marketing professional from Telecom Industry &amp; now a Design enthusiast with great interest in Startups. </a:t>
            </a:r>
          </a:p>
          <a:p>
            <a:pPr marL="0" indent="0">
              <a:buNone/>
            </a:pPr>
            <a:r>
              <a:rPr lang="en-DE" sz="1600">
                <a:latin typeface="Gujarati MT" pitchFamily="2" charset="0"/>
                <a:ea typeface="Roboto" panose="02000000000000000000" pitchFamily="2" charset="0"/>
                <a:cs typeface="Gujarati MT" pitchFamily="2" charset="0"/>
              </a:rPr>
              <a:t>I</a:t>
            </a:r>
            <a:r>
              <a:rPr lang="en-DE" sz="1600" dirty="0">
                <a:latin typeface="Gujarati MT" pitchFamily="2" charset="0"/>
                <a:ea typeface="Roboto" panose="02000000000000000000" pitchFamily="2" charset="0"/>
                <a:cs typeface="Gujarati MT" pitchFamily="2" charset="0"/>
              </a:rPr>
              <a:t> </a:t>
            </a:r>
            <a:r>
              <a:rPr lang="en-DE" sz="1600">
                <a:latin typeface="Gujarati MT" pitchFamily="2" charset="0"/>
                <a:ea typeface="Roboto" panose="02000000000000000000" pitchFamily="2" charset="0"/>
                <a:cs typeface="Gujarati MT" pitchFamily="2" charset="0"/>
              </a:rPr>
              <a:t>have </a:t>
            </a:r>
            <a:r>
              <a:rPr lang="en-DE" sz="1600" dirty="0">
                <a:latin typeface="Gujarati MT" pitchFamily="2" charset="0"/>
                <a:ea typeface="Roboto" panose="02000000000000000000" pitchFamily="2" charset="0"/>
                <a:cs typeface="Gujarati MT" pitchFamily="2" charset="0"/>
              </a:rPr>
              <a:t>an MBA with specialisation in Marketing and Bachelors in Zoology from Delhi University, India. Earlier as Marketing Manager, I worked with Maxis Telekom responsible for </a:t>
            </a:r>
            <a:r>
              <a:rPr lang="en-GB" sz="1600" dirty="0">
                <a:latin typeface="Gujarati MT" pitchFamily="2" charset="0"/>
                <a:ea typeface="Roboto" panose="02000000000000000000" pitchFamily="2" charset="0"/>
                <a:cs typeface="Gujarati MT" pitchFamily="2" charset="0"/>
              </a:rPr>
              <a:t>M</a:t>
            </a:r>
            <a:r>
              <a:rPr lang="en-DE" sz="1600" dirty="0">
                <a:latin typeface="Gujarati MT" pitchFamily="2" charset="0"/>
                <a:ea typeface="Roboto" panose="02000000000000000000" pitchFamily="2" charset="0"/>
                <a:cs typeface="Gujarati MT" pitchFamily="2" charset="0"/>
              </a:rPr>
              <a:t>ulti-city launch across India for both mobile product line. I also managed the advertising campaign across media. I am a detail-oriented person with good skills in problem solving. I believe my good commmunication and collaboration skills have helped me work with diverse teams &amp; get projects done with faster time to market. I have also worked in Market Research covering multi-industry with focus on software services in European Market. Last year I worked with HR SaaS platform startup helping them expand their operations in Europe.</a:t>
            </a:r>
          </a:p>
        </p:txBody>
      </p:sp>
      <p:sp>
        <p:nvSpPr>
          <p:cNvPr id="4" name="Content Placeholder 2">
            <a:extLst>
              <a:ext uri="{FF2B5EF4-FFF2-40B4-BE49-F238E27FC236}">
                <a16:creationId xmlns:a16="http://schemas.microsoft.com/office/drawing/2014/main" id="{BA2C89D1-675D-5743-ABEA-30F0C7B63558}"/>
              </a:ext>
            </a:extLst>
          </p:cNvPr>
          <p:cNvSpPr txBox="1">
            <a:spLocks/>
          </p:cNvSpPr>
          <p:nvPr/>
        </p:nvSpPr>
        <p:spPr>
          <a:xfrm>
            <a:off x="671944" y="3708616"/>
            <a:ext cx="11081658" cy="933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1600" dirty="0">
                <a:latin typeface="Gujarati MT" pitchFamily="2" charset="0"/>
                <a:ea typeface="Roboto" panose="02000000000000000000" pitchFamily="2" charset="0"/>
                <a:cs typeface="Gujarati MT" pitchFamily="2" charset="0"/>
              </a:rPr>
              <a:t>As part of UX design I designed Vela- Weather App for water-sport enthusiasts. As a designer my aim is to create an intuitive user interface with all the desired functionality. My focus is on extensive market research and competitor analysis to help me understand the missing link between the user need’s and what the market is offering right now. </a:t>
            </a:r>
          </a:p>
          <a:p>
            <a:pPr marL="0" indent="0">
              <a:buNone/>
            </a:pPr>
            <a:endParaRPr lang="en-DE" sz="1600" dirty="0">
              <a:latin typeface="Gujarati MT" pitchFamily="2" charset="0"/>
              <a:ea typeface="Roboto" panose="02000000000000000000" pitchFamily="2" charset="0"/>
              <a:cs typeface="Gujarati MT" pitchFamily="2" charset="0"/>
            </a:endParaRPr>
          </a:p>
          <a:p>
            <a:pPr marL="0" indent="0">
              <a:buNone/>
            </a:pPr>
            <a:endParaRPr lang="en-DE" sz="1600" dirty="0">
              <a:latin typeface="Gujarati MT" pitchFamily="2" charset="0"/>
              <a:ea typeface="Roboto" panose="02000000000000000000" pitchFamily="2" charset="0"/>
              <a:cs typeface="Gujarati MT" pitchFamily="2" charset="0"/>
            </a:endParaRPr>
          </a:p>
        </p:txBody>
      </p:sp>
      <p:sp>
        <p:nvSpPr>
          <p:cNvPr id="5" name="Content Placeholder 2">
            <a:extLst>
              <a:ext uri="{FF2B5EF4-FFF2-40B4-BE49-F238E27FC236}">
                <a16:creationId xmlns:a16="http://schemas.microsoft.com/office/drawing/2014/main" id="{189BA9CF-293D-C647-87DA-27EC7049C7AB}"/>
              </a:ext>
            </a:extLst>
          </p:cNvPr>
          <p:cNvSpPr txBox="1">
            <a:spLocks/>
          </p:cNvSpPr>
          <p:nvPr/>
        </p:nvSpPr>
        <p:spPr>
          <a:xfrm>
            <a:off x="671944" y="4771336"/>
            <a:ext cx="3781302" cy="2082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1800" u="sng" dirty="0">
                <a:latin typeface="Gujarati MT" pitchFamily="2" charset="0"/>
                <a:ea typeface="Roboto" panose="02000000000000000000" pitchFamily="2" charset="0"/>
                <a:cs typeface="Gujarati MT" pitchFamily="2" charset="0"/>
              </a:rPr>
              <a:t>Tools </a:t>
            </a:r>
          </a:p>
          <a:p>
            <a:pPr marL="0" indent="0">
              <a:buNone/>
            </a:pPr>
            <a:r>
              <a:rPr lang="en-DE" sz="1600" dirty="0">
                <a:latin typeface="Gujarati MT" pitchFamily="2" charset="0"/>
                <a:ea typeface="Roboto" panose="02000000000000000000" pitchFamily="2" charset="0"/>
                <a:cs typeface="Gujarati MT" pitchFamily="2" charset="0"/>
              </a:rPr>
              <a:t>Adobe XD</a:t>
            </a:r>
          </a:p>
          <a:p>
            <a:pPr marL="0" indent="0">
              <a:buNone/>
            </a:pPr>
            <a:r>
              <a:rPr lang="en-DE" sz="1600" dirty="0">
                <a:latin typeface="Gujarati MT" pitchFamily="2" charset="0"/>
                <a:ea typeface="Roboto" panose="02000000000000000000" pitchFamily="2" charset="0"/>
                <a:cs typeface="Gujarati MT" pitchFamily="2" charset="0"/>
              </a:rPr>
              <a:t>Sketch </a:t>
            </a:r>
          </a:p>
          <a:p>
            <a:pPr marL="0" indent="0">
              <a:buNone/>
            </a:pPr>
            <a:r>
              <a:rPr lang="en-DE" sz="1600" dirty="0">
                <a:latin typeface="Gujarati MT" pitchFamily="2" charset="0"/>
                <a:ea typeface="Roboto" panose="02000000000000000000" pitchFamily="2" charset="0"/>
                <a:cs typeface="Gujarati MT" pitchFamily="2" charset="0"/>
              </a:rPr>
              <a:t>Powerpoint</a:t>
            </a:r>
          </a:p>
          <a:p>
            <a:pPr marL="0" indent="0">
              <a:buNone/>
            </a:pPr>
            <a:r>
              <a:rPr lang="en-DE" sz="1600" dirty="0">
                <a:latin typeface="Gujarati MT" pitchFamily="2" charset="0"/>
                <a:ea typeface="Roboto" panose="02000000000000000000" pitchFamily="2" charset="0"/>
                <a:cs typeface="Gujarati MT" pitchFamily="2" charset="0"/>
              </a:rPr>
              <a:t>Word </a:t>
            </a:r>
          </a:p>
          <a:p>
            <a:pPr marL="0" indent="0">
              <a:buNone/>
            </a:pPr>
            <a:endParaRPr lang="en-DE" sz="1600" dirty="0">
              <a:latin typeface="Gujarati MT" pitchFamily="2" charset="0"/>
              <a:ea typeface="Roboto" panose="02000000000000000000" pitchFamily="2" charset="0"/>
              <a:cs typeface="Gujarati MT" pitchFamily="2" charset="0"/>
            </a:endParaRPr>
          </a:p>
          <a:p>
            <a:pPr marL="0" indent="0">
              <a:buNone/>
            </a:pPr>
            <a:endParaRPr lang="en-DE" sz="1600" dirty="0">
              <a:latin typeface="Gujarati MT" pitchFamily="2" charset="0"/>
              <a:ea typeface="Roboto" panose="02000000000000000000" pitchFamily="2" charset="0"/>
              <a:cs typeface="Gujarati MT" pitchFamily="2" charset="0"/>
            </a:endParaRPr>
          </a:p>
        </p:txBody>
      </p:sp>
      <p:sp>
        <p:nvSpPr>
          <p:cNvPr id="6" name="Content Placeholder 2">
            <a:extLst>
              <a:ext uri="{FF2B5EF4-FFF2-40B4-BE49-F238E27FC236}">
                <a16:creationId xmlns:a16="http://schemas.microsoft.com/office/drawing/2014/main" id="{C45AD884-CCC5-184A-BFEA-6E010B680708}"/>
              </a:ext>
            </a:extLst>
          </p:cNvPr>
          <p:cNvSpPr txBox="1">
            <a:spLocks/>
          </p:cNvSpPr>
          <p:nvPr/>
        </p:nvSpPr>
        <p:spPr>
          <a:xfrm>
            <a:off x="6372089" y="4784612"/>
            <a:ext cx="3781302" cy="2082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1800" u="sng" dirty="0">
                <a:latin typeface="Gujarati MT" pitchFamily="2" charset="0"/>
                <a:ea typeface="Roboto" panose="02000000000000000000" pitchFamily="2" charset="0"/>
                <a:cs typeface="Gujarati MT" pitchFamily="2" charset="0"/>
              </a:rPr>
              <a:t>Skills </a:t>
            </a:r>
          </a:p>
          <a:p>
            <a:pPr marL="0" indent="0">
              <a:buNone/>
            </a:pPr>
            <a:r>
              <a:rPr lang="en-DE" sz="1600" dirty="0">
                <a:latin typeface="Gujarati MT" pitchFamily="2" charset="0"/>
                <a:ea typeface="Roboto" panose="02000000000000000000" pitchFamily="2" charset="0"/>
                <a:cs typeface="Gujarati MT" pitchFamily="2" charset="0"/>
              </a:rPr>
              <a:t>Market Research</a:t>
            </a:r>
          </a:p>
          <a:p>
            <a:pPr marL="0" indent="0">
              <a:buNone/>
            </a:pPr>
            <a:r>
              <a:rPr lang="de-DE" sz="1600" dirty="0">
                <a:latin typeface="Gujarati MT" pitchFamily="2" charset="0"/>
                <a:ea typeface="Roboto" panose="02000000000000000000" pitchFamily="2" charset="0"/>
                <a:cs typeface="Gujarati MT" pitchFamily="2" charset="0"/>
              </a:rPr>
              <a:t>User Persona </a:t>
            </a:r>
            <a:r>
              <a:rPr lang="de-DE" sz="1600" dirty="0" err="1">
                <a:latin typeface="Gujarati MT" pitchFamily="2" charset="0"/>
                <a:ea typeface="Roboto" panose="02000000000000000000" pitchFamily="2" charset="0"/>
                <a:cs typeface="Gujarati MT" pitchFamily="2" charset="0"/>
              </a:rPr>
              <a:t>Creation</a:t>
            </a:r>
            <a:r>
              <a:rPr lang="de-DE" sz="1600" dirty="0">
                <a:latin typeface="Gujarati MT" pitchFamily="2" charset="0"/>
                <a:ea typeface="Roboto" panose="02000000000000000000" pitchFamily="2" charset="0"/>
                <a:cs typeface="Gujarati MT" pitchFamily="2" charset="0"/>
              </a:rPr>
              <a:t> </a:t>
            </a:r>
          </a:p>
          <a:p>
            <a:pPr marL="0" indent="0">
              <a:buNone/>
            </a:pPr>
            <a:r>
              <a:rPr lang="de-DE" sz="1600" dirty="0">
                <a:latin typeface="Gujarati MT" pitchFamily="2" charset="0"/>
                <a:ea typeface="Roboto" panose="02000000000000000000" pitchFamily="2" charset="0"/>
                <a:cs typeface="Gujarati MT" pitchFamily="2" charset="0"/>
              </a:rPr>
              <a:t>Information </a:t>
            </a:r>
            <a:r>
              <a:rPr lang="de-DE" sz="1600" dirty="0" err="1">
                <a:latin typeface="Gujarati MT" pitchFamily="2" charset="0"/>
                <a:ea typeface="Roboto" panose="02000000000000000000" pitchFamily="2" charset="0"/>
                <a:cs typeface="Gujarati MT" pitchFamily="2" charset="0"/>
              </a:rPr>
              <a:t>Architecture</a:t>
            </a:r>
            <a:endParaRPr lang="de-DE" sz="1600" dirty="0">
              <a:latin typeface="Gujarati MT" pitchFamily="2" charset="0"/>
              <a:ea typeface="Roboto" panose="02000000000000000000" pitchFamily="2" charset="0"/>
              <a:cs typeface="Gujarati MT" pitchFamily="2" charset="0"/>
            </a:endParaRPr>
          </a:p>
          <a:p>
            <a:pPr marL="0" indent="0">
              <a:buNone/>
            </a:pPr>
            <a:r>
              <a:rPr lang="de-DE" sz="1600" dirty="0" err="1">
                <a:latin typeface="Gujarati MT" pitchFamily="2" charset="0"/>
                <a:ea typeface="Roboto" panose="02000000000000000000" pitchFamily="2" charset="0"/>
                <a:cs typeface="Gujarati MT" pitchFamily="2" charset="0"/>
              </a:rPr>
              <a:t>Wireframing</a:t>
            </a:r>
            <a:r>
              <a:rPr lang="de-DE" sz="1600" dirty="0">
                <a:latin typeface="Gujarati MT" pitchFamily="2" charset="0"/>
                <a:ea typeface="Roboto" panose="02000000000000000000" pitchFamily="2" charset="0"/>
                <a:cs typeface="Gujarati MT" pitchFamily="2" charset="0"/>
              </a:rPr>
              <a:t> </a:t>
            </a:r>
            <a:r>
              <a:rPr lang="de-DE" sz="1600" dirty="0" err="1">
                <a:latin typeface="Gujarati MT" pitchFamily="2" charset="0"/>
                <a:ea typeface="Roboto" panose="02000000000000000000" pitchFamily="2" charset="0"/>
                <a:cs typeface="Gujarati MT" pitchFamily="2" charset="0"/>
              </a:rPr>
              <a:t>and</a:t>
            </a:r>
            <a:r>
              <a:rPr lang="de-DE" sz="1600" dirty="0">
                <a:latin typeface="Gujarati MT" pitchFamily="2" charset="0"/>
                <a:ea typeface="Roboto" panose="02000000000000000000" pitchFamily="2" charset="0"/>
                <a:cs typeface="Gujarati MT" pitchFamily="2" charset="0"/>
              </a:rPr>
              <a:t> </a:t>
            </a:r>
            <a:r>
              <a:rPr lang="de-DE" sz="1600" dirty="0" err="1">
                <a:latin typeface="Gujarati MT" pitchFamily="2" charset="0"/>
                <a:ea typeface="Roboto" panose="02000000000000000000" pitchFamily="2" charset="0"/>
                <a:cs typeface="Gujarati MT" pitchFamily="2" charset="0"/>
              </a:rPr>
              <a:t>Prototyping</a:t>
            </a:r>
            <a:endParaRPr lang="en-DE" sz="1600" dirty="0">
              <a:latin typeface="Gujarati MT" pitchFamily="2" charset="0"/>
              <a:ea typeface="Roboto" panose="02000000000000000000" pitchFamily="2" charset="0"/>
              <a:cs typeface="Gujarati MT" pitchFamily="2" charset="0"/>
            </a:endParaRPr>
          </a:p>
          <a:p>
            <a:pPr marL="0" indent="0">
              <a:buNone/>
            </a:pPr>
            <a:endParaRPr lang="en-DE" sz="1600" dirty="0">
              <a:latin typeface="Gujarati MT" pitchFamily="2" charset="0"/>
              <a:ea typeface="Roboto" panose="02000000000000000000" pitchFamily="2" charset="0"/>
              <a:cs typeface="Gujarati MT" pitchFamily="2" charset="0"/>
            </a:endParaRPr>
          </a:p>
          <a:p>
            <a:pPr marL="0" indent="0">
              <a:buNone/>
            </a:pPr>
            <a:endParaRPr lang="en-DE" sz="1600" dirty="0">
              <a:latin typeface="Gujarati MT" pitchFamily="2" charset="0"/>
              <a:ea typeface="Roboto" panose="02000000000000000000" pitchFamily="2" charset="0"/>
              <a:cs typeface="Gujarati MT" pitchFamily="2" charset="0"/>
            </a:endParaRPr>
          </a:p>
        </p:txBody>
      </p:sp>
      <p:pic>
        <p:nvPicPr>
          <p:cNvPr id="2" name="Picture 1">
            <a:extLst>
              <a:ext uri="{FF2B5EF4-FFF2-40B4-BE49-F238E27FC236}">
                <a16:creationId xmlns:a16="http://schemas.microsoft.com/office/drawing/2014/main" id="{0728B20A-C4A6-1346-94DD-EF8BB9F7A5B9}"/>
              </a:ext>
            </a:extLst>
          </p:cNvPr>
          <p:cNvPicPr>
            <a:picLocks noChangeAspect="1"/>
          </p:cNvPicPr>
          <p:nvPr/>
        </p:nvPicPr>
        <p:blipFill>
          <a:blip r:embed="rId2"/>
          <a:stretch>
            <a:fillRect/>
          </a:stretch>
        </p:blipFill>
        <p:spPr>
          <a:xfrm>
            <a:off x="786244" y="607240"/>
            <a:ext cx="2544785" cy="2872413"/>
          </a:xfrm>
          <a:prstGeom prst="rect">
            <a:avLst/>
          </a:prstGeom>
        </p:spPr>
      </p:pic>
    </p:spTree>
    <p:extLst>
      <p:ext uri="{BB962C8B-B14F-4D97-AF65-F5344CB8AC3E}">
        <p14:creationId xmlns:p14="http://schemas.microsoft.com/office/powerpoint/2010/main" val="80005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2AEC98-1DF2-0044-B9FF-439B924BEFF1}"/>
              </a:ext>
            </a:extLst>
          </p:cNvPr>
          <p:cNvSpPr txBox="1"/>
          <p:nvPr/>
        </p:nvSpPr>
        <p:spPr>
          <a:xfrm>
            <a:off x="1057275" y="5062804"/>
            <a:ext cx="3124200" cy="830997"/>
          </a:xfrm>
          <a:prstGeom prst="rect">
            <a:avLst/>
          </a:prstGeom>
          <a:noFill/>
        </p:spPr>
        <p:txBody>
          <a:bodyPr wrap="square" rtlCol="0">
            <a:spAutoFit/>
          </a:bodyPr>
          <a:lstStyle/>
          <a:p>
            <a:r>
              <a:rPr lang="en-DE" sz="2400" dirty="0"/>
              <a:t>“Vela” Personalised Weather App</a:t>
            </a:r>
          </a:p>
        </p:txBody>
      </p:sp>
      <p:pic>
        <p:nvPicPr>
          <p:cNvPr id="6" name="Picture 5">
            <a:extLst>
              <a:ext uri="{FF2B5EF4-FFF2-40B4-BE49-F238E27FC236}">
                <a16:creationId xmlns:a16="http://schemas.microsoft.com/office/drawing/2014/main" id="{DE182ACD-6A4D-CD4C-938C-89F6C8906EDE}"/>
              </a:ext>
            </a:extLst>
          </p:cNvPr>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144" r="10068"/>
          <a:stretch/>
        </p:blipFill>
        <p:spPr bwMode="auto">
          <a:xfrm>
            <a:off x="6972300" y="414337"/>
            <a:ext cx="2786062" cy="4029075"/>
          </a:xfrm>
          <a:prstGeom prst="rect">
            <a:avLst/>
          </a:prstGeom>
          <a:ln>
            <a:noFill/>
          </a:ln>
          <a:extLst>
            <a:ext uri="{53640926-AAD7-44d8-BBD7-CCE9431645EC}">
              <a14:shadowObscured xmlns="" xmlns:a14="http://schemas.microsoft.com/office/drawing/2010/main"/>
            </a:ext>
          </a:extLst>
        </p:spPr>
      </p:pic>
      <p:sp>
        <p:nvSpPr>
          <p:cNvPr id="7" name="TextBox 6">
            <a:extLst>
              <a:ext uri="{FF2B5EF4-FFF2-40B4-BE49-F238E27FC236}">
                <a16:creationId xmlns:a16="http://schemas.microsoft.com/office/drawing/2014/main" id="{8E946664-877B-5840-A4B9-09D5243D010A}"/>
              </a:ext>
            </a:extLst>
          </p:cNvPr>
          <p:cNvSpPr txBox="1"/>
          <p:nvPr/>
        </p:nvSpPr>
        <p:spPr>
          <a:xfrm>
            <a:off x="6972300" y="5062804"/>
            <a:ext cx="2600325" cy="830997"/>
          </a:xfrm>
          <a:prstGeom prst="rect">
            <a:avLst/>
          </a:prstGeom>
          <a:noFill/>
        </p:spPr>
        <p:txBody>
          <a:bodyPr wrap="square" rtlCol="0">
            <a:spAutoFit/>
          </a:bodyPr>
          <a:lstStyle/>
          <a:p>
            <a:pPr algn="ctr"/>
            <a:r>
              <a:rPr lang="en-DE" sz="2400" dirty="0"/>
              <a:t>“Lets Do It” Language App</a:t>
            </a:r>
          </a:p>
        </p:txBody>
      </p:sp>
      <p:pic>
        <p:nvPicPr>
          <p:cNvPr id="8" name="Picture 7">
            <a:extLst>
              <a:ext uri="{FF2B5EF4-FFF2-40B4-BE49-F238E27FC236}">
                <a16:creationId xmlns:a16="http://schemas.microsoft.com/office/drawing/2014/main" id="{A7A1DFEA-0664-DE4C-A205-6504787CFB75}"/>
              </a:ext>
            </a:extLst>
          </p:cNvPr>
          <p:cNvPicPr>
            <a:picLocks noChangeAspect="1"/>
          </p:cNvPicPr>
          <p:nvPr/>
        </p:nvPicPr>
        <p:blipFill>
          <a:blip r:embed="rId4"/>
          <a:stretch>
            <a:fillRect/>
          </a:stretch>
        </p:blipFill>
        <p:spPr>
          <a:xfrm>
            <a:off x="1230312" y="297145"/>
            <a:ext cx="2035645" cy="4274855"/>
          </a:xfrm>
          <a:prstGeom prst="rect">
            <a:avLst/>
          </a:prstGeom>
        </p:spPr>
      </p:pic>
    </p:spTree>
    <p:extLst>
      <p:ext uri="{BB962C8B-B14F-4D97-AF65-F5344CB8AC3E}">
        <p14:creationId xmlns:p14="http://schemas.microsoft.com/office/powerpoint/2010/main" val="2308801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D04463-3AB5-6546-94EE-5D3AE518949F}"/>
              </a:ext>
            </a:extLst>
          </p:cNvPr>
          <p:cNvSpPr txBox="1"/>
          <p:nvPr/>
        </p:nvSpPr>
        <p:spPr>
          <a:xfrm>
            <a:off x="712519" y="166255"/>
            <a:ext cx="10272156" cy="400110"/>
          </a:xfrm>
          <a:prstGeom prst="rect">
            <a:avLst/>
          </a:prstGeom>
          <a:noFill/>
        </p:spPr>
        <p:txBody>
          <a:bodyPr wrap="square" rtlCol="0">
            <a:spAutoFit/>
          </a:bodyPr>
          <a:lstStyle/>
          <a:p>
            <a:pPr algn="ctr"/>
            <a:r>
              <a:rPr lang="en-DE" sz="2000" u="sng" dirty="0"/>
              <a:t>Presenting Project ”Vela”- Weather App for water-sport enthusiast </a:t>
            </a:r>
          </a:p>
        </p:txBody>
      </p:sp>
      <p:sp>
        <p:nvSpPr>
          <p:cNvPr id="6" name="TextBox 5">
            <a:extLst>
              <a:ext uri="{FF2B5EF4-FFF2-40B4-BE49-F238E27FC236}">
                <a16:creationId xmlns:a16="http://schemas.microsoft.com/office/drawing/2014/main" id="{11376E0F-63D0-7945-925F-57BFC689B146}"/>
              </a:ext>
            </a:extLst>
          </p:cNvPr>
          <p:cNvSpPr txBox="1"/>
          <p:nvPr/>
        </p:nvSpPr>
        <p:spPr>
          <a:xfrm>
            <a:off x="712519" y="6157943"/>
            <a:ext cx="10687792" cy="584775"/>
          </a:xfrm>
          <a:prstGeom prst="rect">
            <a:avLst/>
          </a:prstGeom>
          <a:noFill/>
        </p:spPr>
        <p:txBody>
          <a:bodyPr wrap="square" rtlCol="0">
            <a:spAutoFit/>
          </a:bodyPr>
          <a:lstStyle/>
          <a:p>
            <a:r>
              <a:rPr lang="en-DE" sz="1600" dirty="0">
                <a:latin typeface="Gujarati MT" pitchFamily="2" charset="0"/>
                <a:cs typeface="Gujarati MT" pitchFamily="2" charset="0"/>
              </a:rPr>
              <a:t>Started with market research and competitor analysis help me in understanding the market and my users need better. This information became the foundation for creating User Persona and the</a:t>
            </a:r>
            <a:r>
              <a:rPr lang="en-GB" sz="1600" dirty="0" err="1">
                <a:latin typeface="Gujarati MT" pitchFamily="2" charset="0"/>
                <a:cs typeface="Gujarati MT" pitchFamily="2" charset="0"/>
              </a:rPr>
              <a:t>ir</a:t>
            </a:r>
            <a:r>
              <a:rPr lang="en-DE" sz="1600" dirty="0">
                <a:latin typeface="Gujarati MT" pitchFamily="2" charset="0"/>
                <a:cs typeface="Gujarati MT" pitchFamily="2" charset="0"/>
              </a:rPr>
              <a:t> User Journey. </a:t>
            </a:r>
          </a:p>
        </p:txBody>
      </p:sp>
      <p:pic>
        <p:nvPicPr>
          <p:cNvPr id="7" name="Picture 6">
            <a:extLst>
              <a:ext uri="{FF2B5EF4-FFF2-40B4-BE49-F238E27FC236}">
                <a16:creationId xmlns:a16="http://schemas.microsoft.com/office/drawing/2014/main" id="{EF236C26-6598-1B44-B6F3-8F4255D9D4E1}"/>
              </a:ext>
            </a:extLst>
          </p:cNvPr>
          <p:cNvPicPr>
            <a:picLocks noChangeAspect="1"/>
          </p:cNvPicPr>
          <p:nvPr/>
        </p:nvPicPr>
        <p:blipFill>
          <a:blip r:embed="rId2"/>
          <a:stretch>
            <a:fillRect/>
          </a:stretch>
        </p:blipFill>
        <p:spPr>
          <a:xfrm>
            <a:off x="225632" y="1481937"/>
            <a:ext cx="4144488" cy="3961451"/>
          </a:xfrm>
          <a:prstGeom prst="rect">
            <a:avLst/>
          </a:prstGeom>
        </p:spPr>
      </p:pic>
      <p:sp>
        <p:nvSpPr>
          <p:cNvPr id="8" name="TextBox 7">
            <a:extLst>
              <a:ext uri="{FF2B5EF4-FFF2-40B4-BE49-F238E27FC236}">
                <a16:creationId xmlns:a16="http://schemas.microsoft.com/office/drawing/2014/main" id="{6FD2E3D0-9FDF-CC45-8CC9-8B02F69F8E1B}"/>
              </a:ext>
            </a:extLst>
          </p:cNvPr>
          <p:cNvSpPr txBox="1"/>
          <p:nvPr/>
        </p:nvSpPr>
        <p:spPr>
          <a:xfrm>
            <a:off x="0" y="5665779"/>
            <a:ext cx="4457215" cy="369332"/>
          </a:xfrm>
          <a:prstGeom prst="rect">
            <a:avLst/>
          </a:prstGeom>
          <a:noFill/>
        </p:spPr>
        <p:txBody>
          <a:bodyPr wrap="square" rtlCol="0">
            <a:spAutoFit/>
          </a:bodyPr>
          <a:lstStyle/>
          <a:p>
            <a:pPr algn="ctr"/>
            <a:r>
              <a:rPr lang="en-DE" dirty="0">
                <a:latin typeface="Gujarati MT" pitchFamily="2" charset="0"/>
                <a:cs typeface="Gujarati MT" pitchFamily="2" charset="0"/>
              </a:rPr>
              <a:t>User Journey</a:t>
            </a:r>
          </a:p>
        </p:txBody>
      </p:sp>
      <p:cxnSp>
        <p:nvCxnSpPr>
          <p:cNvPr id="10" name="Straight Arrow Connector 9">
            <a:extLst>
              <a:ext uri="{FF2B5EF4-FFF2-40B4-BE49-F238E27FC236}">
                <a16:creationId xmlns:a16="http://schemas.microsoft.com/office/drawing/2014/main" id="{4880073F-59FE-1241-BDF4-C2DB58418A9B}"/>
              </a:ext>
            </a:extLst>
          </p:cNvPr>
          <p:cNvCxnSpPr>
            <a:cxnSpLocks/>
          </p:cNvCxnSpPr>
          <p:nvPr/>
        </p:nvCxnSpPr>
        <p:spPr>
          <a:xfrm>
            <a:off x="4657725" y="3429000"/>
            <a:ext cx="819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31D7BE9-EC50-BE46-87A9-177B2C5AB378}"/>
              </a:ext>
            </a:extLst>
          </p:cNvPr>
          <p:cNvPicPr>
            <a:picLocks noChangeAspect="1"/>
          </p:cNvPicPr>
          <p:nvPr/>
        </p:nvPicPr>
        <p:blipFill>
          <a:blip r:embed="rId3"/>
          <a:stretch>
            <a:fillRect/>
          </a:stretch>
        </p:blipFill>
        <p:spPr>
          <a:xfrm>
            <a:off x="4915326" y="1641850"/>
            <a:ext cx="7205234" cy="3796450"/>
          </a:xfrm>
          <a:prstGeom prst="rect">
            <a:avLst/>
          </a:prstGeom>
        </p:spPr>
      </p:pic>
      <p:sp>
        <p:nvSpPr>
          <p:cNvPr id="13" name="TextBox 12">
            <a:extLst>
              <a:ext uri="{FF2B5EF4-FFF2-40B4-BE49-F238E27FC236}">
                <a16:creationId xmlns:a16="http://schemas.microsoft.com/office/drawing/2014/main" id="{A9172789-A6FF-3D43-9209-5AAA836F5E98}"/>
              </a:ext>
            </a:extLst>
          </p:cNvPr>
          <p:cNvSpPr txBox="1"/>
          <p:nvPr/>
        </p:nvSpPr>
        <p:spPr>
          <a:xfrm>
            <a:off x="6096000" y="5665779"/>
            <a:ext cx="4457215" cy="369332"/>
          </a:xfrm>
          <a:prstGeom prst="rect">
            <a:avLst/>
          </a:prstGeom>
          <a:noFill/>
        </p:spPr>
        <p:txBody>
          <a:bodyPr wrap="square" rtlCol="0">
            <a:spAutoFit/>
          </a:bodyPr>
          <a:lstStyle/>
          <a:p>
            <a:pPr algn="ctr"/>
            <a:r>
              <a:rPr lang="en-DE" dirty="0">
                <a:latin typeface="Gujarati MT" pitchFamily="2" charset="0"/>
                <a:cs typeface="Gujarati MT" pitchFamily="2" charset="0"/>
              </a:rPr>
              <a:t>Framework for the App</a:t>
            </a:r>
          </a:p>
        </p:txBody>
      </p:sp>
      <p:sp>
        <p:nvSpPr>
          <p:cNvPr id="14" name="TextBox 13">
            <a:extLst>
              <a:ext uri="{FF2B5EF4-FFF2-40B4-BE49-F238E27FC236}">
                <a16:creationId xmlns:a16="http://schemas.microsoft.com/office/drawing/2014/main" id="{362B2B15-6AAC-1A47-87C1-CB145BF6D829}"/>
              </a:ext>
            </a:extLst>
          </p:cNvPr>
          <p:cNvSpPr txBox="1"/>
          <p:nvPr/>
        </p:nvSpPr>
        <p:spPr>
          <a:xfrm>
            <a:off x="879207" y="592042"/>
            <a:ext cx="10687792" cy="830997"/>
          </a:xfrm>
          <a:prstGeom prst="rect">
            <a:avLst/>
          </a:prstGeom>
          <a:noFill/>
        </p:spPr>
        <p:txBody>
          <a:bodyPr wrap="square" rtlCol="0">
            <a:spAutoFit/>
          </a:bodyPr>
          <a:lstStyle/>
          <a:p>
            <a:r>
              <a:rPr lang="en-DE" sz="1600" dirty="0">
                <a:latin typeface="Gujarati MT" pitchFamily="2" charset="0"/>
                <a:cs typeface="Gujarati MT" pitchFamily="2" charset="0"/>
              </a:rPr>
              <a:t>While researching I realised most of the free weather app in the market gives a lot of general weather information. I wanted to make the weather app where you get detailed weather information customized for users, so its easy to read even when you are on a move. It took me almost 9 month to reach the solution. </a:t>
            </a:r>
          </a:p>
        </p:txBody>
      </p:sp>
    </p:spTree>
    <p:extLst>
      <p:ext uri="{BB962C8B-B14F-4D97-AF65-F5344CB8AC3E}">
        <p14:creationId xmlns:p14="http://schemas.microsoft.com/office/powerpoint/2010/main" val="3510004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2E1B25-1004-8B43-ADE5-E9E3CD7F5354}"/>
              </a:ext>
            </a:extLst>
          </p:cNvPr>
          <p:cNvSpPr txBox="1"/>
          <p:nvPr/>
        </p:nvSpPr>
        <p:spPr>
          <a:xfrm>
            <a:off x="764913" y="388794"/>
            <a:ext cx="10687792" cy="584775"/>
          </a:xfrm>
          <a:prstGeom prst="rect">
            <a:avLst/>
          </a:prstGeom>
          <a:noFill/>
        </p:spPr>
        <p:txBody>
          <a:bodyPr wrap="square" rtlCol="0">
            <a:spAutoFit/>
          </a:bodyPr>
          <a:lstStyle/>
          <a:p>
            <a:r>
              <a:rPr lang="de-DE" sz="1600" dirty="0" err="1">
                <a:latin typeface="Gujarati MT" pitchFamily="2" charset="0"/>
                <a:cs typeface="Gujarati MT" pitchFamily="2" charset="0"/>
              </a:rPr>
              <a:t>Based</a:t>
            </a:r>
            <a:r>
              <a:rPr lang="de-DE" sz="1600" dirty="0">
                <a:latin typeface="Gujarati MT" pitchFamily="2" charset="0"/>
                <a:cs typeface="Gujarati MT" pitchFamily="2" charset="0"/>
              </a:rPr>
              <a:t> on </a:t>
            </a:r>
            <a:r>
              <a:rPr lang="de-DE" sz="1600" dirty="0" err="1">
                <a:latin typeface="Gujarati MT" pitchFamily="2" charset="0"/>
                <a:cs typeface="Gujarati MT" pitchFamily="2" charset="0"/>
              </a:rPr>
              <a:t>the</a:t>
            </a:r>
            <a:r>
              <a:rPr lang="de-DE" sz="1600" dirty="0">
                <a:latin typeface="Gujarati MT" pitchFamily="2" charset="0"/>
                <a:cs typeface="Gujarati MT" pitchFamily="2" charset="0"/>
              </a:rPr>
              <a:t> Information </a:t>
            </a:r>
            <a:r>
              <a:rPr lang="de-DE" sz="1600" dirty="0" err="1">
                <a:latin typeface="Gujarati MT" pitchFamily="2" charset="0"/>
                <a:cs typeface="Gujarati MT" pitchFamily="2" charset="0"/>
              </a:rPr>
              <a:t>Architecture</a:t>
            </a:r>
            <a:r>
              <a:rPr lang="de-DE" sz="1600" dirty="0">
                <a:latin typeface="Gujarati MT" pitchFamily="2" charset="0"/>
                <a:cs typeface="Gujarati MT" pitchFamily="2" charset="0"/>
              </a:rPr>
              <a:t>, I </a:t>
            </a:r>
            <a:r>
              <a:rPr lang="de-DE" sz="1600" dirty="0" err="1">
                <a:latin typeface="Gujarati MT" pitchFamily="2" charset="0"/>
                <a:cs typeface="Gujarati MT" pitchFamily="2" charset="0"/>
              </a:rPr>
              <a:t>started</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sketching</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the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low-fidelity</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wireframes</a:t>
            </a:r>
            <a:r>
              <a:rPr lang="de-DE" sz="1600" dirty="0">
                <a:latin typeface="Gujarati MT" pitchFamily="2" charset="0"/>
                <a:cs typeface="Gujarati MT" pitchFamily="2" charset="0"/>
              </a:rPr>
              <a:t>. Below </a:t>
            </a:r>
            <a:r>
              <a:rPr lang="de-DE" sz="1600" dirty="0" err="1">
                <a:latin typeface="Gujarati MT" pitchFamily="2" charset="0"/>
                <a:cs typeface="Gujarati MT" pitchFamily="2" charset="0"/>
              </a:rPr>
              <a:t>are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the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screenshots</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of</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some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of</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them</a:t>
            </a:r>
            <a:r>
              <a:rPr lang="de-DE" sz="1600" dirty="0">
                <a:latin typeface="Gujarati MT" pitchFamily="2" charset="0"/>
                <a:cs typeface="Gujarati MT" pitchFamily="2" charset="0"/>
              </a:rPr>
              <a:t>.  </a:t>
            </a:r>
            <a:endParaRPr lang="en-DE" sz="1600" dirty="0">
              <a:latin typeface="Gujarati MT" pitchFamily="2" charset="0"/>
              <a:cs typeface="Gujarati MT" pitchFamily="2" charset="0"/>
            </a:endParaRPr>
          </a:p>
        </p:txBody>
      </p:sp>
      <p:pic>
        <p:nvPicPr>
          <p:cNvPr id="7" name="Picture 6" descr="IMG_0509.jpg">
            <a:extLst>
              <a:ext uri="{FF2B5EF4-FFF2-40B4-BE49-F238E27FC236}">
                <a16:creationId xmlns:a16="http://schemas.microsoft.com/office/drawing/2014/main" id="{D2267602-29C7-364B-9E3D-A5564E7D419E}"/>
              </a:ext>
            </a:extLst>
          </p:cNvPr>
          <p:cNvPicPr>
            <a:picLocks noChangeAspect="1"/>
          </p:cNvPicPr>
          <p:nvPr/>
        </p:nvPicPr>
        <p:blipFill rotWithShape="1">
          <a:blip r:embed="rId2">
            <a:extLst>
              <a:ext uri="{28A0092B-C50C-407E-A947-70E740481C1C}">
                <a14:useLocalDpi xmlns:a14="http://schemas.microsoft.com/office/drawing/2010/main" val="0"/>
              </a:ext>
            </a:extLst>
          </a:blip>
          <a:srcRect l="12333" t="1451" r="18278"/>
          <a:stretch/>
        </p:blipFill>
        <p:spPr>
          <a:xfrm>
            <a:off x="3357456" y="1007427"/>
            <a:ext cx="1414649" cy="2678857"/>
          </a:xfrm>
          <a:prstGeom prst="rect">
            <a:avLst/>
          </a:prstGeom>
        </p:spPr>
      </p:pic>
      <p:pic>
        <p:nvPicPr>
          <p:cNvPr id="8" name="Picture 7" descr="IMG_0512.jpg">
            <a:extLst>
              <a:ext uri="{FF2B5EF4-FFF2-40B4-BE49-F238E27FC236}">
                <a16:creationId xmlns:a16="http://schemas.microsoft.com/office/drawing/2014/main" id="{E0F6F225-52EB-FE44-A691-E0F90AE8F392}"/>
              </a:ext>
            </a:extLst>
          </p:cNvPr>
          <p:cNvPicPr>
            <a:picLocks noChangeAspect="1"/>
          </p:cNvPicPr>
          <p:nvPr/>
        </p:nvPicPr>
        <p:blipFill rotWithShape="1">
          <a:blip r:embed="rId3">
            <a:extLst>
              <a:ext uri="{28A0092B-C50C-407E-A947-70E740481C1C}">
                <a14:useLocalDpi xmlns:a14="http://schemas.microsoft.com/office/drawing/2010/main" val="0"/>
              </a:ext>
            </a:extLst>
          </a:blip>
          <a:srcRect l="7967" r="15934"/>
          <a:stretch/>
        </p:blipFill>
        <p:spPr>
          <a:xfrm>
            <a:off x="795947" y="1007427"/>
            <a:ext cx="1528935" cy="2678857"/>
          </a:xfrm>
          <a:prstGeom prst="rect">
            <a:avLst/>
          </a:prstGeom>
        </p:spPr>
      </p:pic>
      <p:pic>
        <p:nvPicPr>
          <p:cNvPr id="9" name="Picture 8" descr="IMG_0527.jpg">
            <a:extLst>
              <a:ext uri="{FF2B5EF4-FFF2-40B4-BE49-F238E27FC236}">
                <a16:creationId xmlns:a16="http://schemas.microsoft.com/office/drawing/2014/main" id="{87A9D20E-2056-534F-B0B4-93D4411A673D}"/>
              </a:ext>
            </a:extLst>
          </p:cNvPr>
          <p:cNvPicPr>
            <a:picLocks noChangeAspect="1"/>
          </p:cNvPicPr>
          <p:nvPr/>
        </p:nvPicPr>
        <p:blipFill rotWithShape="1">
          <a:blip r:embed="rId4">
            <a:extLst>
              <a:ext uri="{28A0092B-C50C-407E-A947-70E740481C1C}">
                <a14:useLocalDpi xmlns:a14="http://schemas.microsoft.com/office/drawing/2010/main" val="0"/>
              </a:ext>
            </a:extLst>
          </a:blip>
          <a:srcRect l="10025" t="1819" r="25383" b="2370"/>
          <a:stretch/>
        </p:blipFill>
        <p:spPr>
          <a:xfrm>
            <a:off x="2133839" y="3707472"/>
            <a:ext cx="1495254" cy="2911270"/>
          </a:xfrm>
          <a:prstGeom prst="rect">
            <a:avLst/>
          </a:prstGeom>
        </p:spPr>
      </p:pic>
      <p:pic>
        <p:nvPicPr>
          <p:cNvPr id="10" name="Picture 9" descr="IMG_0510.jpg">
            <a:extLst>
              <a:ext uri="{FF2B5EF4-FFF2-40B4-BE49-F238E27FC236}">
                <a16:creationId xmlns:a16="http://schemas.microsoft.com/office/drawing/2014/main" id="{4DFA0ABC-9D12-E843-81EB-137625B44297}"/>
              </a:ext>
            </a:extLst>
          </p:cNvPr>
          <p:cNvPicPr>
            <a:picLocks noChangeAspect="1"/>
          </p:cNvPicPr>
          <p:nvPr/>
        </p:nvPicPr>
        <p:blipFill rotWithShape="1">
          <a:blip r:embed="rId5">
            <a:extLst>
              <a:ext uri="{28A0092B-C50C-407E-A947-70E740481C1C}">
                <a14:useLocalDpi xmlns:a14="http://schemas.microsoft.com/office/drawing/2010/main" val="0"/>
              </a:ext>
            </a:extLst>
          </a:blip>
          <a:srcRect l="15689" r="10500"/>
          <a:stretch/>
        </p:blipFill>
        <p:spPr>
          <a:xfrm>
            <a:off x="4652695" y="3723469"/>
            <a:ext cx="1602791" cy="2895273"/>
          </a:xfrm>
          <a:prstGeom prst="rect">
            <a:avLst/>
          </a:prstGeom>
        </p:spPr>
      </p:pic>
      <p:pic>
        <p:nvPicPr>
          <p:cNvPr id="11" name="Picture 10" descr="IMG_0514.jpg">
            <a:extLst>
              <a:ext uri="{FF2B5EF4-FFF2-40B4-BE49-F238E27FC236}">
                <a16:creationId xmlns:a16="http://schemas.microsoft.com/office/drawing/2014/main" id="{63D294AA-5C72-F747-BF99-9D15F0988F63}"/>
              </a:ext>
            </a:extLst>
          </p:cNvPr>
          <p:cNvPicPr>
            <a:picLocks noChangeAspect="1"/>
          </p:cNvPicPr>
          <p:nvPr/>
        </p:nvPicPr>
        <p:blipFill rotWithShape="1">
          <a:blip r:embed="rId6">
            <a:extLst>
              <a:ext uri="{28A0092B-C50C-407E-A947-70E740481C1C}">
                <a14:useLocalDpi xmlns:a14="http://schemas.microsoft.com/office/drawing/2010/main" val="0"/>
              </a:ext>
            </a:extLst>
          </a:blip>
          <a:srcRect l="7589" r="23159" b="5396"/>
          <a:stretch/>
        </p:blipFill>
        <p:spPr>
          <a:xfrm>
            <a:off x="6056129" y="1007427"/>
            <a:ext cx="1470745" cy="2678857"/>
          </a:xfrm>
          <a:prstGeom prst="rect">
            <a:avLst/>
          </a:prstGeom>
        </p:spPr>
      </p:pic>
      <p:pic>
        <p:nvPicPr>
          <p:cNvPr id="12" name="Picture 11" descr="IMG_0555.jpg">
            <a:extLst>
              <a:ext uri="{FF2B5EF4-FFF2-40B4-BE49-F238E27FC236}">
                <a16:creationId xmlns:a16="http://schemas.microsoft.com/office/drawing/2014/main" id="{0B617D1E-57CC-E743-A494-5CD63FC30F44}"/>
              </a:ext>
            </a:extLst>
          </p:cNvPr>
          <p:cNvPicPr>
            <a:picLocks noChangeAspect="1"/>
          </p:cNvPicPr>
          <p:nvPr/>
        </p:nvPicPr>
        <p:blipFill rotWithShape="1">
          <a:blip r:embed="rId7">
            <a:extLst>
              <a:ext uri="{28A0092B-C50C-407E-A947-70E740481C1C}">
                <a14:useLocalDpi xmlns:a14="http://schemas.microsoft.com/office/drawing/2010/main" val="0"/>
              </a:ext>
            </a:extLst>
          </a:blip>
          <a:srcRect l="21106" t="4371" r="15377" b="1407"/>
          <a:stretch/>
        </p:blipFill>
        <p:spPr>
          <a:xfrm>
            <a:off x="7380523" y="3735700"/>
            <a:ext cx="1517277" cy="2883042"/>
          </a:xfrm>
          <a:prstGeom prst="rect">
            <a:avLst/>
          </a:prstGeom>
        </p:spPr>
      </p:pic>
      <p:pic>
        <p:nvPicPr>
          <p:cNvPr id="13" name="Picture 12" descr="IMG_0549.jpg">
            <a:extLst>
              <a:ext uri="{FF2B5EF4-FFF2-40B4-BE49-F238E27FC236}">
                <a16:creationId xmlns:a16="http://schemas.microsoft.com/office/drawing/2014/main" id="{8E6EAB49-FC60-9648-8507-0A9B38B53698}"/>
              </a:ext>
            </a:extLst>
          </p:cNvPr>
          <p:cNvPicPr>
            <a:picLocks noChangeAspect="1"/>
          </p:cNvPicPr>
          <p:nvPr/>
        </p:nvPicPr>
        <p:blipFill rotWithShape="1">
          <a:blip r:embed="rId8">
            <a:extLst>
              <a:ext uri="{28A0092B-C50C-407E-A947-70E740481C1C}">
                <a14:useLocalDpi xmlns:a14="http://schemas.microsoft.com/office/drawing/2010/main" val="0"/>
              </a:ext>
            </a:extLst>
          </a:blip>
          <a:srcRect l="14456" t="3316" r="21554" b="3490"/>
          <a:stretch/>
        </p:blipFill>
        <p:spPr>
          <a:xfrm>
            <a:off x="10022837" y="3689969"/>
            <a:ext cx="1517277" cy="2946276"/>
          </a:xfrm>
          <a:prstGeom prst="rect">
            <a:avLst/>
          </a:prstGeom>
        </p:spPr>
      </p:pic>
      <p:pic>
        <p:nvPicPr>
          <p:cNvPr id="14" name="Picture 13" descr="IMG_0541.jpg">
            <a:extLst>
              <a:ext uri="{FF2B5EF4-FFF2-40B4-BE49-F238E27FC236}">
                <a16:creationId xmlns:a16="http://schemas.microsoft.com/office/drawing/2014/main" id="{97CA9BFB-F577-4B4D-A14F-71FB1376C7CC}"/>
              </a:ext>
            </a:extLst>
          </p:cNvPr>
          <p:cNvPicPr>
            <a:picLocks noChangeAspect="1"/>
          </p:cNvPicPr>
          <p:nvPr/>
        </p:nvPicPr>
        <p:blipFill rotWithShape="1">
          <a:blip r:embed="rId9">
            <a:extLst>
              <a:ext uri="{28A0092B-C50C-407E-A947-70E740481C1C}">
                <a14:useLocalDpi xmlns:a14="http://schemas.microsoft.com/office/drawing/2010/main" val="0"/>
              </a:ext>
            </a:extLst>
          </a:blip>
          <a:srcRect l="13732" t="4685" r="28213" b="9208"/>
          <a:stretch/>
        </p:blipFill>
        <p:spPr>
          <a:xfrm>
            <a:off x="8810898" y="1082249"/>
            <a:ext cx="1356979" cy="2604036"/>
          </a:xfrm>
          <a:prstGeom prst="rect">
            <a:avLst/>
          </a:prstGeom>
        </p:spPr>
      </p:pic>
    </p:spTree>
    <p:extLst>
      <p:ext uri="{BB962C8B-B14F-4D97-AF65-F5344CB8AC3E}">
        <p14:creationId xmlns:p14="http://schemas.microsoft.com/office/powerpoint/2010/main" val="976175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71959C-B854-744B-8A73-0DD60D18606A}"/>
              </a:ext>
            </a:extLst>
          </p:cNvPr>
          <p:cNvSpPr txBox="1"/>
          <p:nvPr/>
        </p:nvSpPr>
        <p:spPr>
          <a:xfrm>
            <a:off x="764913" y="388794"/>
            <a:ext cx="10687792" cy="830997"/>
          </a:xfrm>
          <a:prstGeom prst="rect">
            <a:avLst/>
          </a:prstGeom>
          <a:noFill/>
        </p:spPr>
        <p:txBody>
          <a:bodyPr wrap="square" rtlCol="0">
            <a:spAutoFit/>
          </a:bodyPr>
          <a:lstStyle/>
          <a:p>
            <a:r>
              <a:rPr lang="de-DE" sz="1600" dirty="0">
                <a:latin typeface="Gujarati MT" pitchFamily="2" charset="0"/>
                <a:cs typeface="Gujarati MT" pitchFamily="2" charset="0"/>
              </a:rPr>
              <a:t>The </a:t>
            </a:r>
            <a:r>
              <a:rPr lang="de-DE" sz="1600" dirty="0" err="1">
                <a:latin typeface="Gujarati MT" pitchFamily="2" charset="0"/>
                <a:cs typeface="Gujarati MT" pitchFamily="2" charset="0"/>
              </a:rPr>
              <a:t>sketches</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were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the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base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for</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my</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Wireframes</a:t>
            </a:r>
            <a:r>
              <a:rPr lang="de-DE" sz="1600" dirty="0">
                <a:latin typeface="Gujarati MT" pitchFamily="2" charset="0"/>
                <a:cs typeface="Gujarati MT" pitchFamily="2" charset="0"/>
              </a:rPr>
              <a:t> on Adobe XD. The design was </a:t>
            </a:r>
            <a:r>
              <a:rPr lang="de-DE" sz="1600" dirty="0" err="1">
                <a:latin typeface="Gujarati MT" pitchFamily="2" charset="0"/>
                <a:cs typeface="Gujarati MT" pitchFamily="2" charset="0"/>
              </a:rPr>
              <a:t>then</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tested</a:t>
            </a:r>
            <a:r>
              <a:rPr lang="de-DE" sz="1600" dirty="0">
                <a:latin typeface="Gujarati MT" pitchFamily="2" charset="0"/>
                <a:cs typeface="Gujarati MT" pitchFamily="2" charset="0"/>
              </a:rPr>
              <a:t> in-person </a:t>
            </a:r>
            <a:r>
              <a:rPr lang="de-DE" sz="1600" dirty="0" err="1">
                <a:latin typeface="Gujarati MT" pitchFamily="2" charset="0"/>
                <a:cs typeface="Gujarati MT" pitchFamily="2" charset="0"/>
              </a:rPr>
              <a:t>with</a:t>
            </a:r>
            <a:r>
              <a:rPr lang="de-DE" sz="1600" dirty="0">
                <a:latin typeface="Gujarati MT" pitchFamily="2" charset="0"/>
                <a:cs typeface="Gujarati MT" pitchFamily="2" charset="0"/>
              </a:rPr>
              <a:t> different </a:t>
            </a:r>
            <a:r>
              <a:rPr lang="de-DE" sz="1600" dirty="0" err="1">
                <a:latin typeface="Gujarati MT" pitchFamily="2" charset="0"/>
                <a:cs typeface="Gujarati MT" pitchFamily="2" charset="0"/>
              </a:rPr>
              <a:t>users</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to</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identify</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the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problem</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areas</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Accordingly</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the</a:t>
            </a:r>
            <a:r>
              <a:rPr lang="de-DE" sz="1600" dirty="0">
                <a:latin typeface="Gujarati MT" pitchFamily="2" charset="0"/>
                <a:cs typeface="Gujarati MT" pitchFamily="2" charset="0"/>
              </a:rPr>
              <a:t> design </a:t>
            </a:r>
            <a:r>
              <a:rPr lang="de-DE" sz="1600" dirty="0" err="1">
                <a:latin typeface="Gujarati MT" pitchFamily="2" charset="0"/>
                <a:cs typeface="Gujarati MT" pitchFamily="2" charset="0"/>
              </a:rPr>
              <a:t>were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iterated</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and</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redesigned</a:t>
            </a:r>
            <a:r>
              <a:rPr lang="de-DE" sz="1600" dirty="0">
                <a:latin typeface="Gujarati MT" pitchFamily="2" charset="0"/>
                <a:cs typeface="Gujarati MT" pitchFamily="2" charset="0"/>
              </a:rPr>
              <a:t>. I </a:t>
            </a:r>
            <a:r>
              <a:rPr lang="de-DE" sz="1600" dirty="0" err="1">
                <a:latin typeface="Gujarati MT" pitchFamily="2" charset="0"/>
                <a:cs typeface="Gujarati MT" pitchFamily="2" charset="0"/>
              </a:rPr>
              <a:t>used</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the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revised</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designs</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for</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Prototyping</a:t>
            </a:r>
            <a:r>
              <a:rPr lang="de-DE" sz="1600" dirty="0">
                <a:latin typeface="Gujarati MT" pitchFamily="2" charset="0"/>
                <a:cs typeface="Gujarati MT" pitchFamily="2" charset="0"/>
              </a:rPr>
              <a:t> ( link </a:t>
            </a:r>
            <a:r>
              <a:rPr lang="en-GB" sz="1600" dirty="0">
                <a:hlinkClick r:id="rId2"/>
              </a:rPr>
              <a:t>https://xd.adobe.com/view/a6dc5bf3-e0e7-4e2a-4f7f-8b7712644d80-d0ed/</a:t>
            </a:r>
            <a:r>
              <a:rPr lang="en-GB" sz="1600" dirty="0"/>
              <a:t> )</a:t>
            </a:r>
            <a:endParaRPr lang="en-DE" sz="1600" dirty="0">
              <a:latin typeface="Gujarati MT" pitchFamily="2" charset="0"/>
              <a:cs typeface="Gujarati MT" pitchFamily="2" charset="0"/>
            </a:endParaRPr>
          </a:p>
        </p:txBody>
      </p:sp>
      <p:pic>
        <p:nvPicPr>
          <p:cNvPr id="6" name="Picture 5">
            <a:extLst>
              <a:ext uri="{FF2B5EF4-FFF2-40B4-BE49-F238E27FC236}">
                <a16:creationId xmlns:a16="http://schemas.microsoft.com/office/drawing/2014/main" id="{7BB500C5-90EF-F347-97F3-819FAFE5389F}"/>
              </a:ext>
            </a:extLst>
          </p:cNvPr>
          <p:cNvPicPr>
            <a:picLocks noChangeAspect="1"/>
          </p:cNvPicPr>
          <p:nvPr/>
        </p:nvPicPr>
        <p:blipFill>
          <a:blip r:embed="rId3"/>
          <a:stretch>
            <a:fillRect/>
          </a:stretch>
        </p:blipFill>
        <p:spPr>
          <a:xfrm>
            <a:off x="1071564" y="1467704"/>
            <a:ext cx="2100266" cy="4559935"/>
          </a:xfrm>
          <a:prstGeom prst="rect">
            <a:avLst/>
          </a:prstGeom>
        </p:spPr>
      </p:pic>
      <p:pic>
        <p:nvPicPr>
          <p:cNvPr id="7" name="Picture 6">
            <a:extLst>
              <a:ext uri="{FF2B5EF4-FFF2-40B4-BE49-F238E27FC236}">
                <a16:creationId xmlns:a16="http://schemas.microsoft.com/office/drawing/2014/main" id="{3669E3BB-2580-454C-A3B4-D27EC2A500C3}"/>
              </a:ext>
            </a:extLst>
          </p:cNvPr>
          <p:cNvPicPr>
            <a:picLocks noChangeAspect="1"/>
          </p:cNvPicPr>
          <p:nvPr/>
        </p:nvPicPr>
        <p:blipFill>
          <a:blip r:embed="rId4"/>
          <a:stretch>
            <a:fillRect/>
          </a:stretch>
        </p:blipFill>
        <p:spPr>
          <a:xfrm>
            <a:off x="4735903" y="1467704"/>
            <a:ext cx="2100266" cy="4559935"/>
          </a:xfrm>
          <a:prstGeom prst="rect">
            <a:avLst/>
          </a:prstGeom>
        </p:spPr>
      </p:pic>
      <p:pic>
        <p:nvPicPr>
          <p:cNvPr id="8" name="Picture 7">
            <a:extLst>
              <a:ext uri="{FF2B5EF4-FFF2-40B4-BE49-F238E27FC236}">
                <a16:creationId xmlns:a16="http://schemas.microsoft.com/office/drawing/2014/main" id="{775C99A6-653D-6B45-8153-C7D823666335}"/>
              </a:ext>
            </a:extLst>
          </p:cNvPr>
          <p:cNvPicPr>
            <a:picLocks noChangeAspect="1"/>
          </p:cNvPicPr>
          <p:nvPr/>
        </p:nvPicPr>
        <p:blipFill>
          <a:blip r:embed="rId5"/>
          <a:stretch>
            <a:fillRect/>
          </a:stretch>
        </p:blipFill>
        <p:spPr>
          <a:xfrm>
            <a:off x="8230402" y="1467703"/>
            <a:ext cx="2127214" cy="4559932"/>
          </a:xfrm>
          <a:prstGeom prst="rect">
            <a:avLst/>
          </a:prstGeom>
        </p:spPr>
      </p:pic>
      <p:cxnSp>
        <p:nvCxnSpPr>
          <p:cNvPr id="9" name="Straight Arrow Connector 8">
            <a:extLst>
              <a:ext uri="{FF2B5EF4-FFF2-40B4-BE49-F238E27FC236}">
                <a16:creationId xmlns:a16="http://schemas.microsoft.com/office/drawing/2014/main" id="{567AC176-8E03-1646-9D18-362143F1707D}"/>
              </a:ext>
            </a:extLst>
          </p:cNvPr>
          <p:cNvCxnSpPr>
            <a:cxnSpLocks/>
          </p:cNvCxnSpPr>
          <p:nvPr/>
        </p:nvCxnSpPr>
        <p:spPr>
          <a:xfrm>
            <a:off x="3639973" y="3239616"/>
            <a:ext cx="745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0B0501A-C24B-934A-9F16-1A6F820F777B}"/>
              </a:ext>
            </a:extLst>
          </p:cNvPr>
          <p:cNvCxnSpPr>
            <a:cxnSpLocks/>
          </p:cNvCxnSpPr>
          <p:nvPr/>
        </p:nvCxnSpPr>
        <p:spPr>
          <a:xfrm>
            <a:off x="7251173" y="3239616"/>
            <a:ext cx="745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373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265FE-036B-A544-B0C8-E3EA6860ED4A}"/>
              </a:ext>
            </a:extLst>
          </p:cNvPr>
          <p:cNvPicPr>
            <a:picLocks noChangeAspect="1"/>
          </p:cNvPicPr>
          <p:nvPr/>
        </p:nvPicPr>
        <p:blipFill>
          <a:blip r:embed="rId2"/>
          <a:stretch>
            <a:fillRect/>
          </a:stretch>
        </p:blipFill>
        <p:spPr>
          <a:xfrm>
            <a:off x="747115" y="207960"/>
            <a:ext cx="1561687" cy="5321303"/>
          </a:xfrm>
          <a:prstGeom prst="rect">
            <a:avLst/>
          </a:prstGeom>
        </p:spPr>
      </p:pic>
      <p:pic>
        <p:nvPicPr>
          <p:cNvPr id="7" name="Picture 6">
            <a:extLst>
              <a:ext uri="{FF2B5EF4-FFF2-40B4-BE49-F238E27FC236}">
                <a16:creationId xmlns:a16="http://schemas.microsoft.com/office/drawing/2014/main" id="{27C38A3B-51A1-9C46-81AD-9B493AE816EB}"/>
              </a:ext>
            </a:extLst>
          </p:cNvPr>
          <p:cNvPicPr>
            <a:picLocks noChangeAspect="1"/>
          </p:cNvPicPr>
          <p:nvPr/>
        </p:nvPicPr>
        <p:blipFill>
          <a:blip r:embed="rId3"/>
          <a:stretch>
            <a:fillRect/>
          </a:stretch>
        </p:blipFill>
        <p:spPr>
          <a:xfrm>
            <a:off x="5546129" y="207960"/>
            <a:ext cx="1566829" cy="5321303"/>
          </a:xfrm>
          <a:prstGeom prst="rect">
            <a:avLst/>
          </a:prstGeom>
        </p:spPr>
      </p:pic>
      <p:pic>
        <p:nvPicPr>
          <p:cNvPr id="8" name="Picture 7">
            <a:extLst>
              <a:ext uri="{FF2B5EF4-FFF2-40B4-BE49-F238E27FC236}">
                <a16:creationId xmlns:a16="http://schemas.microsoft.com/office/drawing/2014/main" id="{9A854AA9-A61C-0746-B4E5-AB530F3E1137}"/>
              </a:ext>
            </a:extLst>
          </p:cNvPr>
          <p:cNvPicPr>
            <a:picLocks noChangeAspect="1"/>
          </p:cNvPicPr>
          <p:nvPr/>
        </p:nvPicPr>
        <p:blipFill>
          <a:blip r:embed="rId4"/>
          <a:stretch>
            <a:fillRect/>
          </a:stretch>
        </p:blipFill>
        <p:spPr>
          <a:xfrm>
            <a:off x="3155287" y="207960"/>
            <a:ext cx="1539864" cy="5321303"/>
          </a:xfrm>
          <a:prstGeom prst="rect">
            <a:avLst/>
          </a:prstGeom>
        </p:spPr>
      </p:pic>
      <p:cxnSp>
        <p:nvCxnSpPr>
          <p:cNvPr id="9" name="Straight Arrow Connector 8">
            <a:extLst>
              <a:ext uri="{FF2B5EF4-FFF2-40B4-BE49-F238E27FC236}">
                <a16:creationId xmlns:a16="http://schemas.microsoft.com/office/drawing/2014/main" id="{374EBBF3-16CB-AF45-B698-82D256B3D621}"/>
              </a:ext>
            </a:extLst>
          </p:cNvPr>
          <p:cNvCxnSpPr>
            <a:cxnSpLocks/>
          </p:cNvCxnSpPr>
          <p:nvPr/>
        </p:nvCxnSpPr>
        <p:spPr>
          <a:xfrm>
            <a:off x="2428871" y="2810991"/>
            <a:ext cx="597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ABD27E-7D56-C14F-B96D-B3F1E31348F9}"/>
              </a:ext>
            </a:extLst>
          </p:cNvPr>
          <p:cNvCxnSpPr>
            <a:cxnSpLocks/>
          </p:cNvCxnSpPr>
          <p:nvPr/>
        </p:nvCxnSpPr>
        <p:spPr>
          <a:xfrm>
            <a:off x="4872038" y="2810991"/>
            <a:ext cx="5279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6622881-39E8-5D40-8435-E8379E99DAE7}"/>
              </a:ext>
            </a:extLst>
          </p:cNvPr>
          <p:cNvSpPr txBox="1"/>
          <p:nvPr/>
        </p:nvSpPr>
        <p:spPr>
          <a:xfrm>
            <a:off x="7721718" y="817418"/>
            <a:ext cx="3723167" cy="2308324"/>
          </a:xfrm>
          <a:prstGeom prst="rect">
            <a:avLst/>
          </a:prstGeom>
          <a:noFill/>
        </p:spPr>
        <p:txBody>
          <a:bodyPr wrap="square" rtlCol="0">
            <a:spAutoFit/>
          </a:bodyPr>
          <a:lstStyle/>
          <a:p>
            <a:r>
              <a:rPr lang="de-DE" sz="1600" dirty="0" err="1">
                <a:latin typeface="Gujarati MT" pitchFamily="2" charset="0"/>
                <a:cs typeface="Gujarati MT" pitchFamily="2" charset="0"/>
              </a:rPr>
              <a:t>Here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are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some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of</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the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examples</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how</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the</a:t>
            </a:r>
            <a:r>
              <a:rPr lang="de-DE" sz="1600" dirty="0">
                <a:latin typeface="Gujarati MT" pitchFamily="2" charset="0"/>
                <a:cs typeface="Gujarati MT" pitchFamily="2" charset="0"/>
              </a:rPr>
              <a:t> design </a:t>
            </a:r>
            <a:r>
              <a:rPr lang="de-DE" sz="1600" dirty="0" err="1">
                <a:latin typeface="Gujarati MT" pitchFamily="2" charset="0"/>
                <a:cs typeface="Gujarati MT" pitchFamily="2" charset="0"/>
              </a:rPr>
              <a:t>changed</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with</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each</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feedback</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and</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testing</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with</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users</a:t>
            </a:r>
            <a:r>
              <a:rPr lang="de-DE" sz="1600" dirty="0">
                <a:latin typeface="Gujarati MT" pitchFamily="2" charset="0"/>
                <a:cs typeface="Gujarati MT" pitchFamily="2" charset="0"/>
              </a:rPr>
              <a:t>. </a:t>
            </a:r>
          </a:p>
          <a:p>
            <a:endParaRPr lang="de-DE" sz="1600" dirty="0">
              <a:latin typeface="Gujarati MT" pitchFamily="2" charset="0"/>
              <a:cs typeface="Gujarati MT" pitchFamily="2" charset="0"/>
            </a:endParaRPr>
          </a:p>
          <a:p>
            <a:r>
              <a:rPr lang="de-DE" sz="1600" dirty="0" err="1">
                <a:latin typeface="Gujarati MT" pitchFamily="2" charset="0"/>
                <a:cs typeface="Gujarati MT" pitchFamily="2" charset="0"/>
              </a:rPr>
              <a:t>Incase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you</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would</a:t>
            </a:r>
            <a:r>
              <a:rPr lang="de-DE" sz="1600" dirty="0">
                <a:latin typeface="Gujarati MT" pitchFamily="2" charset="0"/>
                <a:cs typeface="Gujarati MT" pitchFamily="2" charset="0"/>
              </a:rPr>
              <a:t> like </a:t>
            </a:r>
            <a:r>
              <a:rPr lang="de-DE" sz="1600" dirty="0" err="1">
                <a:latin typeface="Gujarati MT" pitchFamily="2" charset="0"/>
                <a:cs typeface="Gujarati MT" pitchFamily="2" charset="0"/>
              </a:rPr>
              <a:t>to</a:t>
            </a:r>
            <a:r>
              <a:rPr lang="de-DE" sz="1600" dirty="0">
                <a:latin typeface="Gujarati MT" pitchFamily="2" charset="0"/>
                <a:cs typeface="Gujarati MT" pitchFamily="2" charset="0"/>
              </a:rPr>
              <a:t> check out </a:t>
            </a:r>
            <a:r>
              <a:rPr lang="de-DE" sz="1600" dirty="0" err="1">
                <a:latin typeface="Gujarati MT" pitchFamily="2" charset="0"/>
                <a:cs typeface="Gujarati MT" pitchFamily="2" charset="0"/>
              </a:rPr>
              <a:t>my</a:t>
            </a:r>
            <a:r>
              <a:rPr lang="de-DE" sz="1600" dirty="0">
                <a:latin typeface="Gujarati MT" pitchFamily="2" charset="0"/>
                <a:cs typeface="Gujarati MT" pitchFamily="2" charset="0"/>
              </a:rPr>
              <a:t> online Portfolio, </a:t>
            </a:r>
            <a:r>
              <a:rPr lang="de-DE" sz="1600" dirty="0" err="1">
                <a:latin typeface="Gujarati MT" pitchFamily="2" charset="0"/>
                <a:cs typeface="Gujarati MT" pitchFamily="2" charset="0"/>
              </a:rPr>
              <a:t>please</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click</a:t>
            </a:r>
            <a:r>
              <a:rPr lang="de-DE" sz="1600" dirty="0">
                <a:latin typeface="Gujarati MT" pitchFamily="2" charset="0"/>
                <a:cs typeface="Gujarati MT" pitchFamily="2" charset="0"/>
              </a:rPr>
              <a:t> </a:t>
            </a:r>
            <a:r>
              <a:rPr lang="de-DE" sz="1600" dirty="0" err="1">
                <a:latin typeface="Gujarati MT" pitchFamily="2" charset="0"/>
                <a:cs typeface="Gujarati MT" pitchFamily="2" charset="0"/>
              </a:rPr>
              <a:t>here</a:t>
            </a:r>
            <a:endParaRPr lang="de-DE" sz="1600" dirty="0">
              <a:latin typeface="Gujarati MT" pitchFamily="2" charset="0"/>
              <a:cs typeface="Gujarati MT" pitchFamily="2" charset="0"/>
            </a:endParaRPr>
          </a:p>
          <a:p>
            <a:r>
              <a:rPr lang="en-GB" sz="1600" dirty="0">
                <a:hlinkClick r:id="rId5"/>
              </a:rPr>
              <a:t>https://www.behance.net/gallery/91137435/Vela-My-UX-Project</a:t>
            </a:r>
            <a:endParaRPr lang="en-GB" sz="1600" dirty="0"/>
          </a:p>
          <a:p>
            <a:endParaRPr lang="en-DE" sz="1600" dirty="0"/>
          </a:p>
        </p:txBody>
      </p:sp>
    </p:spTree>
    <p:extLst>
      <p:ext uri="{BB962C8B-B14F-4D97-AF65-F5344CB8AC3E}">
        <p14:creationId xmlns:p14="http://schemas.microsoft.com/office/powerpoint/2010/main" val="1592591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3A3A9-2B62-FC42-87AC-190D895BD6B4}"/>
              </a:ext>
            </a:extLst>
          </p:cNvPr>
          <p:cNvPicPr>
            <a:picLocks noChangeAspect="1"/>
          </p:cNvPicPr>
          <p:nvPr/>
        </p:nvPicPr>
        <p:blipFill>
          <a:blip r:embed="rId2"/>
          <a:stretch>
            <a:fillRect/>
          </a:stretch>
        </p:blipFill>
        <p:spPr>
          <a:xfrm>
            <a:off x="2126990" y="764676"/>
            <a:ext cx="990600" cy="1028700"/>
          </a:xfrm>
          <a:prstGeom prst="rect">
            <a:avLst/>
          </a:prstGeom>
        </p:spPr>
      </p:pic>
      <p:pic>
        <p:nvPicPr>
          <p:cNvPr id="5" name="Picture 4">
            <a:extLst>
              <a:ext uri="{FF2B5EF4-FFF2-40B4-BE49-F238E27FC236}">
                <a16:creationId xmlns:a16="http://schemas.microsoft.com/office/drawing/2014/main" id="{C4257A59-BF16-DB4F-93C4-BDFE2EC037B3}"/>
              </a:ext>
            </a:extLst>
          </p:cNvPr>
          <p:cNvPicPr>
            <a:picLocks noChangeAspect="1"/>
          </p:cNvPicPr>
          <p:nvPr/>
        </p:nvPicPr>
        <p:blipFill>
          <a:blip r:embed="rId3"/>
          <a:stretch>
            <a:fillRect/>
          </a:stretch>
        </p:blipFill>
        <p:spPr>
          <a:xfrm>
            <a:off x="5098790" y="772114"/>
            <a:ext cx="990600" cy="1028700"/>
          </a:xfrm>
          <a:prstGeom prst="rect">
            <a:avLst/>
          </a:prstGeom>
        </p:spPr>
      </p:pic>
      <p:pic>
        <p:nvPicPr>
          <p:cNvPr id="6" name="Picture 5">
            <a:extLst>
              <a:ext uri="{FF2B5EF4-FFF2-40B4-BE49-F238E27FC236}">
                <a16:creationId xmlns:a16="http://schemas.microsoft.com/office/drawing/2014/main" id="{8412DF30-9653-EA4F-87AC-9F558681F0E5}"/>
              </a:ext>
            </a:extLst>
          </p:cNvPr>
          <p:cNvPicPr>
            <a:picLocks noChangeAspect="1"/>
          </p:cNvPicPr>
          <p:nvPr/>
        </p:nvPicPr>
        <p:blipFill>
          <a:blip r:embed="rId4"/>
          <a:stretch>
            <a:fillRect/>
          </a:stretch>
        </p:blipFill>
        <p:spPr>
          <a:xfrm>
            <a:off x="1136390" y="764676"/>
            <a:ext cx="990600" cy="1028700"/>
          </a:xfrm>
          <a:prstGeom prst="rect">
            <a:avLst/>
          </a:prstGeom>
        </p:spPr>
      </p:pic>
      <p:pic>
        <p:nvPicPr>
          <p:cNvPr id="7" name="Picture 6">
            <a:extLst>
              <a:ext uri="{FF2B5EF4-FFF2-40B4-BE49-F238E27FC236}">
                <a16:creationId xmlns:a16="http://schemas.microsoft.com/office/drawing/2014/main" id="{7AA13AE2-8E8F-474D-AF51-F7257EEEB082}"/>
              </a:ext>
            </a:extLst>
          </p:cNvPr>
          <p:cNvPicPr>
            <a:picLocks noChangeAspect="1"/>
          </p:cNvPicPr>
          <p:nvPr/>
        </p:nvPicPr>
        <p:blipFill>
          <a:blip r:embed="rId5"/>
          <a:stretch>
            <a:fillRect/>
          </a:stretch>
        </p:blipFill>
        <p:spPr>
          <a:xfrm>
            <a:off x="3117590" y="764676"/>
            <a:ext cx="990600" cy="1028700"/>
          </a:xfrm>
          <a:prstGeom prst="rect">
            <a:avLst/>
          </a:prstGeom>
        </p:spPr>
      </p:pic>
      <p:pic>
        <p:nvPicPr>
          <p:cNvPr id="8" name="Picture 7">
            <a:extLst>
              <a:ext uri="{FF2B5EF4-FFF2-40B4-BE49-F238E27FC236}">
                <a16:creationId xmlns:a16="http://schemas.microsoft.com/office/drawing/2014/main" id="{133AD4B1-804E-8649-AD4D-F1D0E6DFE3B0}"/>
              </a:ext>
            </a:extLst>
          </p:cNvPr>
          <p:cNvPicPr>
            <a:picLocks noChangeAspect="1"/>
          </p:cNvPicPr>
          <p:nvPr/>
        </p:nvPicPr>
        <p:blipFill>
          <a:blip r:embed="rId6"/>
          <a:stretch>
            <a:fillRect/>
          </a:stretch>
        </p:blipFill>
        <p:spPr>
          <a:xfrm>
            <a:off x="4108190" y="764676"/>
            <a:ext cx="990600" cy="1028700"/>
          </a:xfrm>
          <a:prstGeom prst="rect">
            <a:avLst/>
          </a:prstGeom>
        </p:spPr>
      </p:pic>
      <p:sp>
        <p:nvSpPr>
          <p:cNvPr id="10" name="TextBox 9">
            <a:extLst>
              <a:ext uri="{FF2B5EF4-FFF2-40B4-BE49-F238E27FC236}">
                <a16:creationId xmlns:a16="http://schemas.microsoft.com/office/drawing/2014/main" id="{464E6048-255E-5149-AEF0-0A4BCDC1F9BE}"/>
              </a:ext>
            </a:extLst>
          </p:cNvPr>
          <p:cNvSpPr txBox="1"/>
          <p:nvPr/>
        </p:nvSpPr>
        <p:spPr>
          <a:xfrm>
            <a:off x="2779452" y="2114551"/>
            <a:ext cx="2814638" cy="369332"/>
          </a:xfrm>
          <a:prstGeom prst="rect">
            <a:avLst/>
          </a:prstGeom>
          <a:noFill/>
        </p:spPr>
        <p:txBody>
          <a:bodyPr wrap="square" rtlCol="0">
            <a:spAutoFit/>
          </a:bodyPr>
          <a:lstStyle/>
          <a:p>
            <a:r>
              <a:rPr lang="en-DE" dirty="0"/>
              <a:t>Color Palette</a:t>
            </a:r>
          </a:p>
        </p:txBody>
      </p:sp>
      <p:sp>
        <p:nvSpPr>
          <p:cNvPr id="11" name="TextBox 10">
            <a:extLst>
              <a:ext uri="{FF2B5EF4-FFF2-40B4-BE49-F238E27FC236}">
                <a16:creationId xmlns:a16="http://schemas.microsoft.com/office/drawing/2014/main" id="{3AEE5DBF-2C18-354B-8065-9C1C94A4683A}"/>
              </a:ext>
            </a:extLst>
          </p:cNvPr>
          <p:cNvSpPr txBox="1"/>
          <p:nvPr/>
        </p:nvSpPr>
        <p:spPr>
          <a:xfrm>
            <a:off x="7875327" y="2114551"/>
            <a:ext cx="2814638" cy="369332"/>
          </a:xfrm>
          <a:prstGeom prst="rect">
            <a:avLst/>
          </a:prstGeom>
          <a:noFill/>
        </p:spPr>
        <p:txBody>
          <a:bodyPr wrap="square" rtlCol="0">
            <a:spAutoFit/>
          </a:bodyPr>
          <a:lstStyle/>
          <a:p>
            <a:r>
              <a:rPr lang="en-DE" dirty="0"/>
              <a:t>Font Family: </a:t>
            </a:r>
          </a:p>
        </p:txBody>
      </p:sp>
      <p:sp>
        <p:nvSpPr>
          <p:cNvPr id="13" name="TextBox 12">
            <a:extLst>
              <a:ext uri="{FF2B5EF4-FFF2-40B4-BE49-F238E27FC236}">
                <a16:creationId xmlns:a16="http://schemas.microsoft.com/office/drawing/2014/main" id="{BEF5AB05-404B-A748-9A55-2381F5C2236D}"/>
              </a:ext>
            </a:extLst>
          </p:cNvPr>
          <p:cNvSpPr txBox="1"/>
          <p:nvPr/>
        </p:nvSpPr>
        <p:spPr>
          <a:xfrm>
            <a:off x="9041295" y="2114551"/>
            <a:ext cx="2131530" cy="369332"/>
          </a:xfrm>
          <a:prstGeom prst="rect">
            <a:avLst/>
          </a:prstGeom>
          <a:noFill/>
        </p:spPr>
        <p:txBody>
          <a:bodyPr wrap="square" rtlCol="0">
            <a:spAutoFit/>
          </a:bodyPr>
          <a:lstStyle/>
          <a:p>
            <a:r>
              <a:rPr lang="de-DE" dirty="0" err="1"/>
              <a:t>Helvetica</a:t>
            </a:r>
            <a:r>
              <a:rPr lang="de-DE" dirty="0"/>
              <a:t> Neue</a:t>
            </a:r>
          </a:p>
        </p:txBody>
      </p:sp>
      <p:sp>
        <p:nvSpPr>
          <p:cNvPr id="14" name="TextBox 13">
            <a:extLst>
              <a:ext uri="{FF2B5EF4-FFF2-40B4-BE49-F238E27FC236}">
                <a16:creationId xmlns:a16="http://schemas.microsoft.com/office/drawing/2014/main" id="{358AAE0F-0926-0848-A77C-CEB3AD6C5489}"/>
              </a:ext>
            </a:extLst>
          </p:cNvPr>
          <p:cNvSpPr txBox="1"/>
          <p:nvPr/>
        </p:nvSpPr>
        <p:spPr>
          <a:xfrm>
            <a:off x="1136390" y="3638551"/>
            <a:ext cx="9907848" cy="1200329"/>
          </a:xfrm>
          <a:prstGeom prst="rect">
            <a:avLst/>
          </a:prstGeom>
          <a:noFill/>
        </p:spPr>
        <p:txBody>
          <a:bodyPr wrap="square" rtlCol="0">
            <a:spAutoFit/>
          </a:bodyPr>
          <a:lstStyle/>
          <a:p>
            <a:r>
              <a:rPr lang="en-GB" dirty="0">
                <a:latin typeface="Gujarati MT" pitchFamily="2" charset="0"/>
                <a:cs typeface="Gujarati MT" pitchFamily="2" charset="0"/>
              </a:rPr>
              <a:t>My learnings in the last 9 month were, how much market research of existing product/services as well as questioning the users and taking their feedback impacts the final offering. </a:t>
            </a:r>
          </a:p>
          <a:p>
            <a:r>
              <a:rPr lang="en-GB" dirty="0">
                <a:latin typeface="Gujarati MT" pitchFamily="2" charset="0"/>
                <a:cs typeface="Gujarati MT" pitchFamily="2" charset="0"/>
              </a:rPr>
              <a:t>What we while designing think is self explaining is completely lost on the users testing it. </a:t>
            </a:r>
          </a:p>
          <a:p>
            <a:r>
              <a:rPr lang="en-GB" dirty="0">
                <a:latin typeface="Gujarati MT" pitchFamily="2" charset="0"/>
                <a:cs typeface="Gujarati MT" pitchFamily="2" charset="0"/>
              </a:rPr>
              <a:t>All in all a good learning. </a:t>
            </a:r>
            <a:endParaRPr lang="en-DE" dirty="0">
              <a:latin typeface="Gujarati MT" pitchFamily="2" charset="0"/>
              <a:cs typeface="Gujarati MT" pitchFamily="2" charset="0"/>
            </a:endParaRPr>
          </a:p>
        </p:txBody>
      </p:sp>
      <p:sp>
        <p:nvSpPr>
          <p:cNvPr id="15" name="TextBox 14">
            <a:extLst>
              <a:ext uri="{FF2B5EF4-FFF2-40B4-BE49-F238E27FC236}">
                <a16:creationId xmlns:a16="http://schemas.microsoft.com/office/drawing/2014/main" id="{6C948B5E-FDB9-7D4E-95A6-13F877E28D15}"/>
              </a:ext>
            </a:extLst>
          </p:cNvPr>
          <p:cNvSpPr txBox="1"/>
          <p:nvPr/>
        </p:nvSpPr>
        <p:spPr>
          <a:xfrm>
            <a:off x="7875327" y="1189641"/>
            <a:ext cx="3795149" cy="338554"/>
          </a:xfrm>
          <a:prstGeom prst="rect">
            <a:avLst/>
          </a:prstGeom>
          <a:noFill/>
        </p:spPr>
        <p:txBody>
          <a:bodyPr wrap="square" rtlCol="0">
            <a:spAutoFit/>
          </a:bodyPr>
          <a:lstStyle/>
          <a:p>
            <a:r>
              <a:rPr lang="de-DE" sz="1600" b="1" dirty="0" err="1">
                <a:latin typeface="Shree Devanagari 714" panose="02000600000000000000" pitchFamily="2" charset="0"/>
                <a:cs typeface="Shree Devanagari 714" panose="02000600000000000000" pitchFamily="2" charset="0"/>
              </a:rPr>
              <a:t>Once</a:t>
            </a:r>
            <a:r>
              <a:rPr lang="de-DE" sz="1600" b="1" dirty="0">
                <a:latin typeface="Shree Devanagari 714" panose="02000600000000000000" pitchFamily="2" charset="0"/>
                <a:cs typeface="Shree Devanagari 714" panose="02000600000000000000" pitchFamily="2" charset="0"/>
              </a:rPr>
              <a:t> upon a time, </a:t>
            </a:r>
            <a:r>
              <a:rPr lang="de-DE" sz="1600" b="1" dirty="0" err="1">
                <a:latin typeface="Shree Devanagari 714" panose="02000600000000000000" pitchFamily="2" charset="0"/>
                <a:cs typeface="Shree Devanagari 714" panose="02000600000000000000" pitchFamily="2" charset="0"/>
              </a:rPr>
              <a:t>there</a:t>
            </a:r>
            <a:r>
              <a:rPr lang="de-DE" sz="1600" b="1" dirty="0">
                <a:latin typeface="Shree Devanagari 714" panose="02000600000000000000" pitchFamily="2" charset="0"/>
                <a:cs typeface="Shree Devanagari 714" panose="02000600000000000000" pitchFamily="2" charset="0"/>
              </a:rPr>
              <a:t> was a ...</a:t>
            </a:r>
          </a:p>
        </p:txBody>
      </p:sp>
    </p:spTree>
    <p:extLst>
      <p:ext uri="{BB962C8B-B14F-4D97-AF65-F5344CB8AC3E}">
        <p14:creationId xmlns:p14="http://schemas.microsoft.com/office/powerpoint/2010/main" val="2890988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1840</TotalTime>
  <Words>548</Words>
  <Application>Microsoft Macintosh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Gujarati MT</vt:lpstr>
      <vt:lpstr>Shree Devanagari 714</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Namita Bhatt</dc:creator>
  <cp:lastModifiedBy>Namita Bhatt</cp:lastModifiedBy>
  <cp:revision>58</cp:revision>
  <dcterms:created xsi:type="dcterms:W3CDTF">2020-04-14T13:59:06Z</dcterms:created>
  <dcterms:modified xsi:type="dcterms:W3CDTF">2020-04-23T14:44:43Z</dcterms:modified>
</cp:coreProperties>
</file>